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7"/>
  </p:notesMasterIdLst>
  <p:handoutMasterIdLst>
    <p:handoutMasterId r:id="rId38"/>
  </p:handoutMasterIdLst>
  <p:sldIdLst>
    <p:sldId id="268" r:id="rId5"/>
    <p:sldId id="269" r:id="rId6"/>
    <p:sldId id="275" r:id="rId7"/>
    <p:sldId id="314" r:id="rId8"/>
    <p:sldId id="336" r:id="rId9"/>
    <p:sldId id="334" r:id="rId10"/>
    <p:sldId id="317" r:id="rId11"/>
    <p:sldId id="320" r:id="rId12"/>
    <p:sldId id="321" r:id="rId13"/>
    <p:sldId id="338" r:id="rId14"/>
    <p:sldId id="339" r:id="rId15"/>
    <p:sldId id="322" r:id="rId16"/>
    <p:sldId id="323" r:id="rId17"/>
    <p:sldId id="324" r:id="rId18"/>
    <p:sldId id="330" r:id="rId19"/>
    <p:sldId id="325" r:id="rId20"/>
    <p:sldId id="326" r:id="rId21"/>
    <p:sldId id="331" r:id="rId22"/>
    <p:sldId id="335" r:id="rId23"/>
    <p:sldId id="290" r:id="rId24"/>
    <p:sldId id="291" r:id="rId25"/>
    <p:sldId id="328" r:id="rId26"/>
    <p:sldId id="341" r:id="rId27"/>
    <p:sldId id="344" r:id="rId28"/>
    <p:sldId id="345" r:id="rId29"/>
    <p:sldId id="333" r:id="rId30"/>
    <p:sldId id="304" r:id="rId31"/>
    <p:sldId id="305" r:id="rId32"/>
    <p:sldId id="347" r:id="rId33"/>
    <p:sldId id="349" r:id="rId34"/>
    <p:sldId id="350" r:id="rId35"/>
    <p:sldId id="277"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207" autoAdjust="0"/>
  </p:normalViewPr>
  <p:slideViewPr>
    <p:cSldViewPr snapToGrid="0">
      <p:cViewPr varScale="1">
        <p:scale>
          <a:sx n="65" d="100"/>
          <a:sy n="65" d="100"/>
        </p:scale>
        <p:origin x="1315" y="38"/>
      </p:cViewPr>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1/13/2022</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1/13/2022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1</a:t>
            </a:fld>
            <a:endParaRPr lang="en-US" dirty="0"/>
          </a:p>
        </p:txBody>
      </p:sp>
    </p:spTree>
    <p:extLst>
      <p:ext uri="{BB962C8B-B14F-4D97-AF65-F5344CB8AC3E}">
        <p14:creationId xmlns:p14="http://schemas.microsoft.com/office/powerpoint/2010/main" val="3445880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10</a:t>
            </a:fld>
            <a:endParaRPr lang="en-US" dirty="0"/>
          </a:p>
        </p:txBody>
      </p:sp>
    </p:spTree>
    <p:extLst>
      <p:ext uri="{BB962C8B-B14F-4D97-AF65-F5344CB8AC3E}">
        <p14:creationId xmlns:p14="http://schemas.microsoft.com/office/powerpoint/2010/main" val="2184890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11</a:t>
            </a:fld>
            <a:endParaRPr lang="en-US" dirty="0"/>
          </a:p>
        </p:txBody>
      </p:sp>
    </p:spTree>
    <p:extLst>
      <p:ext uri="{BB962C8B-B14F-4D97-AF65-F5344CB8AC3E}">
        <p14:creationId xmlns:p14="http://schemas.microsoft.com/office/powerpoint/2010/main" val="1400881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b="0" dirty="0"/>
              </a:p>
            </p:txBody>
          </p:sp>
        </mc:Choice>
        <mc:Fallback xmlns="">
          <p:sp>
            <p:nvSpPr>
              <p:cNvPr id="3" name="Notes Placeholder 2"/>
              <p:cNvSpPr>
                <a:spLocks noGrp="1"/>
              </p:cNvSpPr>
              <p:nvPr>
                <p:ph type="body" idx="1"/>
              </p:nvPr>
            </p:nvSpPr>
            <p:spPr/>
            <p:txBody>
              <a:bodyPr/>
              <a:lstStyle/>
              <a:p>
                <a:pPr/>
                <a:r>
                  <a:rPr lang="en-US" sz="1200" i="0">
                    <a:latin typeface="Cambria Math" panose="02040503050406030204" pitchFamily="18" charset="0"/>
                  </a:rPr>
                  <a:t>n_2</a:t>
                </a:r>
                <a:r>
                  <a:rPr lang="en-US" dirty="0"/>
                  <a:t> questions is private</a:t>
                </a:r>
                <a:r>
                  <a:rPr lang="en-US" baseline="0" dirty="0"/>
                  <a:t> tutor feedback on student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rPr>
                  <a:t>n_</a:t>
                </a:r>
                <a:r>
                  <a:rPr lang="en-US" sz="1200" b="0" i="0">
                    <a:latin typeface="Cambria Math" panose="02040503050406030204" pitchFamily="18" charset="0"/>
                  </a:rPr>
                  <a:t>1</a:t>
                </a:r>
                <a:r>
                  <a:rPr lang="en-US" dirty="0"/>
                  <a:t> questions is student</a:t>
                </a:r>
                <a:r>
                  <a:rPr lang="en-US" baseline="0" dirty="0"/>
                  <a:t> feedback on private tutor</a:t>
                </a:r>
                <a:endParaRPr lang="en-US" dirty="0"/>
              </a:p>
              <a:p>
                <a:endParaRPr lang="en-US" dirty="0"/>
              </a:p>
              <a:p>
                <a:r>
                  <a:rPr lang="en-US" dirty="0"/>
                  <a:t>*</a:t>
                </a:r>
                <a:r>
                  <a:rPr lang="en-US" sz="1200" dirty="0">
                    <a:latin typeface="Corbel (Body)"/>
                  </a:rPr>
                  <a:t>assuming there were no specific instructions from the user about the weights of the questions.</a:t>
                </a:r>
                <a:endParaRPr lang="en-US" dirty="0"/>
              </a:p>
            </p:txBody>
          </p:sp>
        </mc:Fallback>
      </mc:AlternateContent>
      <p:sp>
        <p:nvSpPr>
          <p:cNvPr id="4" name="Slide Number Placeholder 3"/>
          <p:cNvSpPr>
            <a:spLocks noGrp="1"/>
          </p:cNvSpPr>
          <p:nvPr>
            <p:ph type="sldNum" sz="quarter" idx="5"/>
          </p:nvPr>
        </p:nvSpPr>
        <p:spPr/>
        <p:txBody>
          <a:bodyPr/>
          <a:lstStyle/>
          <a:p>
            <a:fld id="{C6AAF9CF-D1E5-49FD-94F7-B246BB67E246}" type="slidenum">
              <a:rPr lang="en-US" smtClean="0"/>
              <a:t>12</a:t>
            </a:fld>
            <a:endParaRPr lang="en-US" dirty="0"/>
          </a:p>
        </p:txBody>
      </p:sp>
    </p:spTree>
    <p:extLst>
      <p:ext uri="{BB962C8B-B14F-4D97-AF65-F5344CB8AC3E}">
        <p14:creationId xmlns:p14="http://schemas.microsoft.com/office/powerpoint/2010/main" val="3959404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13</a:t>
            </a:fld>
            <a:endParaRPr lang="en-US" dirty="0"/>
          </a:p>
        </p:txBody>
      </p:sp>
    </p:spTree>
    <p:extLst>
      <p:ext uri="{BB962C8B-B14F-4D97-AF65-F5344CB8AC3E}">
        <p14:creationId xmlns:p14="http://schemas.microsoft.com/office/powerpoint/2010/main" val="102474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case student looking for a private tutor, the system will search the most suitable tutors according to his answered questions and evaluate the matching grade for each tutor, and the results will contain the private tutors when the grade is greater than the minimum constant grade for matching, 80 for example.</a:t>
                </a:r>
              </a:p>
              <a:p>
                <a:r>
                  <a:rPr lang="en-US" sz="1200" kern="1200" dirty="0">
                    <a:solidFill>
                      <a:schemeClr val="tx1"/>
                    </a:solidFill>
                    <a:effectLst/>
                    <a:latin typeface="+mn-lt"/>
                    <a:ea typeface="+mn-ea"/>
                    <a:cs typeface="+mn-cs"/>
                  </a:rPr>
                  <a:t>The student will receive a message when there are no tutors with an evaluation grade of less than minimum constant grade for matching.</a:t>
                </a:r>
              </a:p>
              <a:p>
                <a:endParaRPr lang="en-US" sz="1200" i="1" dirty="0">
                  <a:latin typeface="Cambria Math" panose="02040503050406030204" pitchFamily="18" charset="0"/>
                </a:endParaRPr>
              </a:p>
              <a:p>
                <a:r>
                  <a:rPr lang="en-US" sz="1200" i="0" dirty="0">
                    <a:latin typeface="Cambria Math" panose="02040503050406030204" pitchFamily="18" charset="0"/>
                  </a:rPr>
                  <a:t>The formula of matching grade calculation is: m*t</a:t>
                </a:r>
              </a:p>
              <a:p>
                <a:endParaRPr lang="en-US" sz="1200" i="0" dirty="0">
                  <a:latin typeface="Cambria Math" panose="02040503050406030204" pitchFamily="18" charset="0"/>
                </a:endParaRPr>
              </a:p>
              <a:p>
                <a:r>
                  <a:rPr lang="en-US" sz="1200" i="0">
                    <a:latin typeface="Cambria Math" panose="02040503050406030204" pitchFamily="18" charset="0"/>
                  </a:rPr>
                  <a:t>n_2</a:t>
                </a:r>
                <a:r>
                  <a:rPr lang="en-US" dirty="0"/>
                  <a:t> questions is private</a:t>
                </a:r>
                <a:r>
                  <a:rPr lang="en-US" baseline="0" dirty="0"/>
                  <a:t> tutor feedback on student, so student will contain m1, 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ambria Math" panose="02040503050406030204" pitchFamily="18" charset="0"/>
                  </a:rPr>
                  <a:t>n_</a:t>
                </a:r>
                <a:r>
                  <a:rPr lang="en-US" sz="1200" b="0" i="0">
                    <a:latin typeface="Cambria Math" panose="02040503050406030204" pitchFamily="18" charset="0"/>
                  </a:rPr>
                  <a:t>1</a:t>
                </a:r>
                <a:r>
                  <a:rPr lang="en-US" dirty="0"/>
                  <a:t> questions is student</a:t>
                </a:r>
                <a:r>
                  <a:rPr lang="en-US" baseline="0" dirty="0"/>
                  <a:t> feedback on private tutor, so private tutor will contain m2, t1</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C6AAF9CF-D1E5-49FD-94F7-B246BB67E246}" type="slidenum">
              <a:rPr lang="en-US" smtClean="0"/>
              <a:t>14</a:t>
            </a:fld>
            <a:endParaRPr lang="en-US" dirty="0"/>
          </a:p>
        </p:txBody>
      </p:sp>
    </p:spTree>
    <p:extLst>
      <p:ext uri="{BB962C8B-B14F-4D97-AF65-F5344CB8AC3E}">
        <p14:creationId xmlns:p14="http://schemas.microsoft.com/office/powerpoint/2010/main" val="2014867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15</a:t>
            </a:fld>
            <a:endParaRPr lang="en-US" dirty="0"/>
          </a:p>
        </p:txBody>
      </p:sp>
    </p:spTree>
    <p:extLst>
      <p:ext uri="{BB962C8B-B14F-4D97-AF65-F5344CB8AC3E}">
        <p14:creationId xmlns:p14="http://schemas.microsoft.com/office/powerpoint/2010/main" val="665162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16</a:t>
            </a:fld>
            <a:endParaRPr lang="en-US" dirty="0"/>
          </a:p>
        </p:txBody>
      </p:sp>
    </p:spTree>
    <p:extLst>
      <p:ext uri="{BB962C8B-B14F-4D97-AF65-F5344CB8AC3E}">
        <p14:creationId xmlns:p14="http://schemas.microsoft.com/office/powerpoint/2010/main" val="3826337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17</a:t>
            </a:fld>
            <a:endParaRPr lang="en-US" dirty="0"/>
          </a:p>
        </p:txBody>
      </p:sp>
    </p:spTree>
    <p:extLst>
      <p:ext uri="{BB962C8B-B14F-4D97-AF65-F5344CB8AC3E}">
        <p14:creationId xmlns:p14="http://schemas.microsoft.com/office/powerpoint/2010/main" val="3811499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b="0" kern="120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Matrix A…..</a:t>
                </a:r>
                <a:r>
                  <a:rPr lang="en-US" sz="1200" i="0">
                    <a:latin typeface="Cambria Math" panose="02040503050406030204" pitchFamily="18" charset="0"/>
                  </a:rPr>
                  <a:t>1≤i≤k</a:t>
                </a:r>
                <a:r>
                  <a:rPr lang="en-US" sz="1200" kern="1200" dirty="0">
                    <a:solidFill>
                      <a:schemeClr val="tx1"/>
                    </a:solidFill>
                    <a:latin typeface="+mn-lt"/>
                    <a:ea typeface="+mn-ea"/>
                    <a:cs typeface="+mn-cs"/>
                  </a:rPr>
                  <a:t>, these coefficients are the answers of a specific question, and negative identity matrix </a:t>
                </a:r>
                <a:r>
                  <a:rPr lang="en-US" sz="1200" i="0">
                    <a:latin typeface="Cambria Math" panose="02040503050406030204" pitchFamily="18" charset="0"/>
                  </a:rPr>
                  <a:t>n×n</a:t>
                </a:r>
                <a:r>
                  <a:rPr lang="en-US" sz="1200" kern="1200" dirty="0">
                    <a:solidFill>
                      <a:schemeClr val="tx1"/>
                    </a:solidFill>
                    <a:latin typeface="+mn-lt"/>
                    <a:ea typeface="+mn-ea"/>
                    <a:cs typeface="+mn-cs"/>
                  </a:rPr>
                  <a:t>, </a:t>
                </a:r>
                <a:r>
                  <a:rPr lang="en-US" sz="1200" i="0">
                    <a:latin typeface="Cambria Math" panose="02040503050406030204" pitchFamily="18" charset="0"/>
                  </a:rPr>
                  <a:t>k+1≤matrix≤k+n</a:t>
                </a:r>
                <a:r>
                  <a:rPr lang="en-US" sz="1200" kern="1200" dirty="0">
                    <a:solidFill>
                      <a:schemeClr val="tx1"/>
                    </a:solidFill>
                    <a:latin typeface="+mn-lt"/>
                    <a:ea typeface="+mn-ea"/>
                    <a:cs typeface="+mn-cs"/>
                  </a:rPr>
                  <a:t>.</a:t>
                </a:r>
              </a:p>
              <a:p>
                <a:endParaRPr lang="en-US" dirty="0"/>
              </a:p>
            </p:txBody>
          </p:sp>
        </mc:Fallback>
      </mc:AlternateContent>
      <p:sp>
        <p:nvSpPr>
          <p:cNvPr id="4" name="Slide Number Placeholder 3"/>
          <p:cNvSpPr>
            <a:spLocks noGrp="1"/>
          </p:cNvSpPr>
          <p:nvPr>
            <p:ph type="sldNum" sz="quarter" idx="5"/>
          </p:nvPr>
        </p:nvSpPr>
        <p:spPr/>
        <p:txBody>
          <a:bodyPr/>
          <a:lstStyle/>
          <a:p>
            <a:fld id="{C6AAF9CF-D1E5-49FD-94F7-B246BB67E246}" type="slidenum">
              <a:rPr lang="en-US" smtClean="0"/>
              <a:t>18</a:t>
            </a:fld>
            <a:endParaRPr lang="en-US" dirty="0"/>
          </a:p>
        </p:txBody>
      </p:sp>
    </p:spTree>
    <p:extLst>
      <p:ext uri="{BB962C8B-B14F-4D97-AF65-F5344CB8AC3E}">
        <p14:creationId xmlns:p14="http://schemas.microsoft.com/office/powerpoint/2010/main" val="3913468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19</a:t>
            </a:fld>
            <a:endParaRPr lang="en-US" dirty="0"/>
          </a:p>
        </p:txBody>
      </p:sp>
    </p:spTree>
    <p:extLst>
      <p:ext uri="{BB962C8B-B14F-4D97-AF65-F5344CB8AC3E}">
        <p14:creationId xmlns:p14="http://schemas.microsoft.com/office/powerpoint/2010/main" val="341099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a:t>
            </a:fld>
            <a:endParaRPr lang="en-US" dirty="0"/>
          </a:p>
        </p:txBody>
      </p:sp>
    </p:spTree>
    <p:extLst>
      <p:ext uri="{BB962C8B-B14F-4D97-AF65-F5344CB8AC3E}">
        <p14:creationId xmlns:p14="http://schemas.microsoft.com/office/powerpoint/2010/main" val="3352528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20</a:t>
            </a:fld>
            <a:endParaRPr lang="en-US" dirty="0"/>
          </a:p>
        </p:txBody>
      </p:sp>
    </p:spTree>
    <p:extLst>
      <p:ext uri="{BB962C8B-B14F-4D97-AF65-F5344CB8AC3E}">
        <p14:creationId xmlns:p14="http://schemas.microsoft.com/office/powerpoint/2010/main" val="1498227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21</a:t>
            </a:fld>
            <a:endParaRPr lang="en-US" dirty="0"/>
          </a:p>
        </p:txBody>
      </p:sp>
    </p:spTree>
    <p:extLst>
      <p:ext uri="{BB962C8B-B14F-4D97-AF65-F5344CB8AC3E}">
        <p14:creationId xmlns:p14="http://schemas.microsoft.com/office/powerpoint/2010/main" val="2846975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22</a:t>
            </a:fld>
            <a:endParaRPr lang="en-US" dirty="0"/>
          </a:p>
        </p:txBody>
      </p:sp>
    </p:spTree>
    <p:extLst>
      <p:ext uri="{BB962C8B-B14F-4D97-AF65-F5344CB8AC3E}">
        <p14:creationId xmlns:p14="http://schemas.microsoft.com/office/powerpoint/2010/main" val="3363665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23</a:t>
            </a:fld>
            <a:endParaRPr lang="en-US" dirty="0"/>
          </a:p>
        </p:txBody>
      </p:sp>
    </p:spTree>
    <p:extLst>
      <p:ext uri="{BB962C8B-B14F-4D97-AF65-F5344CB8AC3E}">
        <p14:creationId xmlns:p14="http://schemas.microsoft.com/office/powerpoint/2010/main" val="404722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24</a:t>
            </a:fld>
            <a:endParaRPr lang="en-US" dirty="0"/>
          </a:p>
        </p:txBody>
      </p:sp>
    </p:spTree>
    <p:extLst>
      <p:ext uri="{BB962C8B-B14F-4D97-AF65-F5344CB8AC3E}">
        <p14:creationId xmlns:p14="http://schemas.microsoft.com/office/powerpoint/2010/main" val="2626665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25</a:t>
            </a:fld>
            <a:endParaRPr lang="en-US" dirty="0"/>
          </a:p>
        </p:txBody>
      </p:sp>
    </p:spTree>
    <p:extLst>
      <p:ext uri="{BB962C8B-B14F-4D97-AF65-F5344CB8AC3E}">
        <p14:creationId xmlns:p14="http://schemas.microsoft.com/office/powerpoint/2010/main" val="1674310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26</a:t>
            </a:fld>
            <a:endParaRPr lang="en-US" dirty="0"/>
          </a:p>
        </p:txBody>
      </p:sp>
    </p:spTree>
    <p:extLst>
      <p:ext uri="{BB962C8B-B14F-4D97-AF65-F5344CB8AC3E}">
        <p14:creationId xmlns:p14="http://schemas.microsoft.com/office/powerpoint/2010/main" val="2790640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27</a:t>
            </a:fld>
            <a:endParaRPr lang="en-US" dirty="0"/>
          </a:p>
        </p:txBody>
      </p:sp>
    </p:spTree>
    <p:extLst>
      <p:ext uri="{BB962C8B-B14F-4D97-AF65-F5344CB8AC3E}">
        <p14:creationId xmlns:p14="http://schemas.microsoft.com/office/powerpoint/2010/main" val="4076328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28</a:t>
            </a:fld>
            <a:endParaRPr lang="en-US" dirty="0"/>
          </a:p>
        </p:txBody>
      </p:sp>
    </p:spTree>
    <p:extLst>
      <p:ext uri="{BB962C8B-B14F-4D97-AF65-F5344CB8AC3E}">
        <p14:creationId xmlns:p14="http://schemas.microsoft.com/office/powerpoint/2010/main" val="2320454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29</a:t>
            </a:fld>
            <a:endParaRPr lang="en-US" dirty="0"/>
          </a:p>
        </p:txBody>
      </p:sp>
    </p:spTree>
    <p:extLst>
      <p:ext uri="{BB962C8B-B14F-4D97-AF65-F5344CB8AC3E}">
        <p14:creationId xmlns:p14="http://schemas.microsoft.com/office/powerpoint/2010/main" val="2229245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3</a:t>
            </a:fld>
            <a:endParaRPr lang="en-US" dirty="0"/>
          </a:p>
        </p:txBody>
      </p:sp>
    </p:spTree>
    <p:extLst>
      <p:ext uri="{BB962C8B-B14F-4D97-AF65-F5344CB8AC3E}">
        <p14:creationId xmlns:p14="http://schemas.microsoft.com/office/powerpoint/2010/main" val="2187449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30</a:t>
            </a:fld>
            <a:endParaRPr lang="en-US" dirty="0"/>
          </a:p>
        </p:txBody>
      </p:sp>
    </p:spTree>
    <p:extLst>
      <p:ext uri="{BB962C8B-B14F-4D97-AF65-F5344CB8AC3E}">
        <p14:creationId xmlns:p14="http://schemas.microsoft.com/office/powerpoint/2010/main" val="267855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mc:Choice>
        <mc:Fallback xmlns="">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Matrix A…..</a:t>
                </a:r>
                <a:r>
                  <a:rPr lang="en-US" sz="1200" i="0">
                    <a:latin typeface="Cambria Math" panose="02040503050406030204" pitchFamily="18" charset="0"/>
                  </a:rPr>
                  <a:t>1≤i≤k</a:t>
                </a:r>
                <a:r>
                  <a:rPr lang="en-US" sz="1200" kern="1200" dirty="0">
                    <a:solidFill>
                      <a:schemeClr val="tx1"/>
                    </a:solidFill>
                    <a:latin typeface="+mn-lt"/>
                    <a:ea typeface="+mn-ea"/>
                    <a:cs typeface="+mn-cs"/>
                  </a:rPr>
                  <a:t>, these coefficients are the answers of a specific question, and negative identity matrix </a:t>
                </a:r>
                <a:r>
                  <a:rPr lang="en-US" sz="1200" i="0">
                    <a:latin typeface="Cambria Math" panose="02040503050406030204" pitchFamily="18" charset="0"/>
                  </a:rPr>
                  <a:t>n×n</a:t>
                </a:r>
                <a:r>
                  <a:rPr lang="en-US" sz="1200" kern="1200" dirty="0">
                    <a:solidFill>
                      <a:schemeClr val="tx1"/>
                    </a:solidFill>
                    <a:latin typeface="+mn-lt"/>
                    <a:ea typeface="+mn-ea"/>
                    <a:cs typeface="+mn-cs"/>
                  </a:rPr>
                  <a:t>, </a:t>
                </a:r>
                <a:r>
                  <a:rPr lang="en-US" sz="1200" i="0">
                    <a:latin typeface="Cambria Math" panose="02040503050406030204" pitchFamily="18" charset="0"/>
                  </a:rPr>
                  <a:t>k+1≤matrix≤k+n</a:t>
                </a:r>
                <a:r>
                  <a:rPr lang="en-US" sz="1200" kern="1200" dirty="0">
                    <a:solidFill>
                      <a:schemeClr val="tx1"/>
                    </a:solidFill>
                    <a:latin typeface="+mn-lt"/>
                    <a:ea typeface="+mn-ea"/>
                    <a:cs typeface="+mn-cs"/>
                  </a:rPr>
                  <a:t>.</a:t>
                </a:r>
              </a:p>
              <a:p>
                <a:endParaRPr lang="en-US" dirty="0"/>
              </a:p>
            </p:txBody>
          </p:sp>
        </mc:Fallback>
      </mc:AlternateContent>
      <p:sp>
        <p:nvSpPr>
          <p:cNvPr id="4" name="Slide Number Placeholder 3"/>
          <p:cNvSpPr>
            <a:spLocks noGrp="1"/>
          </p:cNvSpPr>
          <p:nvPr>
            <p:ph type="sldNum" sz="quarter" idx="5"/>
          </p:nvPr>
        </p:nvSpPr>
        <p:spPr/>
        <p:txBody>
          <a:bodyPr/>
          <a:lstStyle/>
          <a:p>
            <a:fld id="{C6AAF9CF-D1E5-49FD-94F7-B246BB67E246}" type="slidenum">
              <a:rPr lang="en-US" smtClean="0"/>
              <a:t>31</a:t>
            </a:fld>
            <a:endParaRPr lang="en-US" dirty="0"/>
          </a:p>
        </p:txBody>
      </p:sp>
    </p:spTree>
    <p:extLst>
      <p:ext uri="{BB962C8B-B14F-4D97-AF65-F5344CB8AC3E}">
        <p14:creationId xmlns:p14="http://schemas.microsoft.com/office/powerpoint/2010/main" val="2490003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32</a:t>
            </a:fld>
            <a:endParaRPr lang="en-US" dirty="0"/>
          </a:p>
        </p:txBody>
      </p:sp>
    </p:spTree>
    <p:extLst>
      <p:ext uri="{BB962C8B-B14F-4D97-AF65-F5344CB8AC3E}">
        <p14:creationId xmlns:p14="http://schemas.microsoft.com/office/powerpoint/2010/main" val="757703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AAF9CF-D1E5-49FD-94F7-B246BB67E246}" type="slidenum">
              <a:rPr lang="en-US" smtClean="0"/>
              <a:t>4</a:t>
            </a:fld>
            <a:endParaRPr lang="en-US" dirty="0"/>
          </a:p>
        </p:txBody>
      </p:sp>
    </p:spTree>
    <p:extLst>
      <p:ext uri="{BB962C8B-B14F-4D97-AF65-F5344CB8AC3E}">
        <p14:creationId xmlns:p14="http://schemas.microsoft.com/office/powerpoint/2010/main" val="2102068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5</a:t>
            </a:fld>
            <a:endParaRPr lang="en-US" dirty="0"/>
          </a:p>
        </p:txBody>
      </p:sp>
    </p:spTree>
    <p:extLst>
      <p:ext uri="{BB962C8B-B14F-4D97-AF65-F5344CB8AC3E}">
        <p14:creationId xmlns:p14="http://schemas.microsoft.com/office/powerpoint/2010/main" val="114914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6</a:t>
            </a:fld>
            <a:endParaRPr lang="en-US" dirty="0"/>
          </a:p>
        </p:txBody>
      </p:sp>
    </p:spTree>
    <p:extLst>
      <p:ext uri="{BB962C8B-B14F-4D97-AF65-F5344CB8AC3E}">
        <p14:creationId xmlns:p14="http://schemas.microsoft.com/office/powerpoint/2010/main" val="648570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solidFill>
                <a:schemeClr val="bg1"/>
              </a:solidFill>
            </a:endParaRPr>
          </a:p>
        </p:txBody>
      </p:sp>
      <p:sp>
        <p:nvSpPr>
          <p:cNvPr id="4" name="Slide Number Placeholder 3"/>
          <p:cNvSpPr>
            <a:spLocks noGrp="1"/>
          </p:cNvSpPr>
          <p:nvPr>
            <p:ph type="sldNum" sz="quarter" idx="5"/>
          </p:nvPr>
        </p:nvSpPr>
        <p:spPr/>
        <p:txBody>
          <a:bodyPr/>
          <a:lstStyle/>
          <a:p>
            <a:fld id="{C6AAF9CF-D1E5-49FD-94F7-B246BB67E246}" type="slidenum">
              <a:rPr lang="en-US" smtClean="0"/>
              <a:t>7</a:t>
            </a:fld>
            <a:endParaRPr lang="en-US" dirty="0"/>
          </a:p>
        </p:txBody>
      </p:sp>
    </p:spTree>
    <p:extLst>
      <p:ext uri="{BB962C8B-B14F-4D97-AF65-F5344CB8AC3E}">
        <p14:creationId xmlns:p14="http://schemas.microsoft.com/office/powerpoint/2010/main" val="418421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8</a:t>
            </a:fld>
            <a:endParaRPr lang="en-US" dirty="0"/>
          </a:p>
        </p:txBody>
      </p:sp>
    </p:spTree>
    <p:extLst>
      <p:ext uri="{BB962C8B-B14F-4D97-AF65-F5344CB8AC3E}">
        <p14:creationId xmlns:p14="http://schemas.microsoft.com/office/powerpoint/2010/main" val="1433381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C6AAF9CF-D1E5-49FD-94F7-B246BB67E246}" type="slidenum">
              <a:rPr lang="en-US" smtClean="0"/>
              <a:t>9</a:t>
            </a:fld>
            <a:endParaRPr lang="en-US" dirty="0"/>
          </a:p>
        </p:txBody>
      </p:sp>
    </p:spTree>
    <p:extLst>
      <p:ext uri="{BB962C8B-B14F-4D97-AF65-F5344CB8AC3E}">
        <p14:creationId xmlns:p14="http://schemas.microsoft.com/office/powerpoint/2010/main" val="42502982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a:t>Click to edit Master title style</a:t>
            </a:r>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r>
              <a:rPr lang="en-US" dirty="0"/>
              <a:t>01/18/2021</a:t>
            </a:r>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lvl1pPr>
              <a:defRPr sz="1800">
                <a:latin typeface="Abadi" panose="020B0604020104020204" pitchFamily="34" charset="0"/>
              </a:defRPr>
            </a:lvl1pPr>
          </a:lstStyle>
          <a:p>
            <a:r>
              <a:rPr lang="en-US" dirty="0"/>
              <a:t>01/18/2021</a:t>
            </a:r>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lvl1pPr>
              <a:defRPr sz="1800">
                <a:latin typeface="Abadi" panose="020B0604020104020204" pitchFamily="34" charset="0"/>
              </a:defRPr>
            </a:lvl1pPr>
          </a:lstStyle>
          <a:p>
            <a:fld id="{5D99DD2A-B520-4620-9B43-64B657BA2D42}" type="slidenum">
              <a:rPr lang="en-US" smtClean="0"/>
              <a:pPr/>
              <a:t>‹#›</a:t>
            </a:fld>
            <a:endParaRPr lang="en-US"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3" name="Date Placeholder 2"/>
          <p:cNvSpPr>
            <a:spLocks noGrp="1"/>
          </p:cNvSpPr>
          <p:nvPr>
            <p:ph type="dt" sz="half" idx="10"/>
          </p:nvPr>
        </p:nvSpPr>
        <p:spPr/>
        <p:txBody>
          <a:bodyPr/>
          <a:lstStyle>
            <a:lvl1pPr>
              <a:defRPr sz="1800">
                <a:latin typeface="Abadi" panose="020B0604020104020204" pitchFamily="34" charset="0"/>
              </a:defRPr>
            </a:lvl1pPr>
          </a:lstStyle>
          <a:p>
            <a:r>
              <a:rPr lang="en-US" dirty="0"/>
              <a:t>01/18/2021</a:t>
            </a:r>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lvl1pPr>
              <a:defRPr sz="1800">
                <a:latin typeface="Abadi" panose="020B0604020104020204" pitchFamily="34" charset="0"/>
              </a:defRPr>
            </a:lvl1pPr>
          </a:lstStyle>
          <a:p>
            <a:fld id="{5D99DD2A-B520-4620-9B43-64B657BA2D42}" type="slidenum">
              <a:rPr lang="en-US" smtClean="0"/>
              <a:pPr/>
              <a:t>‹#›</a:t>
            </a:fld>
            <a:endParaRPr lang="en-US"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lvl1pPr>
              <a:defRPr sz="1800"/>
            </a:lvl1pPr>
          </a:lstStyle>
          <a:p>
            <a:r>
              <a:rPr lang="en-US" dirty="0"/>
              <a:t>01/18/2021</a:t>
            </a:r>
            <a:endParaRPr lang="en-US" dirty="0">
              <a:latin typeface="Abadi" panose="020B0604020104020204" pitchFamily="34" charset="0"/>
            </a:endParaRPr>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lvl1pPr>
              <a:defRPr sz="1800">
                <a:latin typeface="Abadi" panose="020B0604020104020204" pitchFamily="34" charset="0"/>
              </a:defRPr>
            </a:lvl1pPr>
          </a:lstStyle>
          <a:p>
            <a:fld id="{5D99DD2A-B520-4620-9B43-64B657BA2D42}" type="slidenum">
              <a:rPr lang="en-US" smtClean="0"/>
              <a:pPr/>
              <a:t>‹#›</a:t>
            </a:fld>
            <a:endParaRPr lang="en-US"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a:t>Click to edit Master title style</a:t>
            </a:r>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10" name="Date Placeholder 4">
            <a:extLst>
              <a:ext uri="{FF2B5EF4-FFF2-40B4-BE49-F238E27FC236}">
                <a16:creationId xmlns:a16="http://schemas.microsoft.com/office/drawing/2014/main" id="{9E2B7142-CA0A-4C2E-91FF-0B0971F3A261}"/>
              </a:ext>
            </a:extLst>
          </p:cNvPr>
          <p:cNvSpPr>
            <a:spLocks noGrp="1"/>
          </p:cNvSpPr>
          <p:nvPr>
            <p:ph type="dt" sz="half" idx="10"/>
          </p:nvPr>
        </p:nvSpPr>
        <p:spPr>
          <a:xfrm>
            <a:off x="9296187" y="6480174"/>
            <a:ext cx="1600200" cy="377825"/>
          </a:xfrm>
        </p:spPr>
        <p:txBody>
          <a:bodyPr/>
          <a:lstStyle>
            <a:lvl1pPr>
              <a:defRPr sz="1800">
                <a:latin typeface="Abadi" panose="020B0604020104020204" pitchFamily="34" charset="0"/>
              </a:defRPr>
            </a:lvl1pPr>
          </a:lstStyle>
          <a:p>
            <a:r>
              <a:rPr lang="en-US" dirty="0"/>
              <a:t>01/18/2021</a:t>
            </a:r>
          </a:p>
        </p:txBody>
      </p:sp>
      <p:sp>
        <p:nvSpPr>
          <p:cNvPr id="11" name="Slide Number Placeholder 6">
            <a:extLst>
              <a:ext uri="{FF2B5EF4-FFF2-40B4-BE49-F238E27FC236}">
                <a16:creationId xmlns:a16="http://schemas.microsoft.com/office/drawing/2014/main" id="{A21AC5ED-3FC4-41DA-976E-725F39F89050}"/>
              </a:ext>
            </a:extLst>
          </p:cNvPr>
          <p:cNvSpPr>
            <a:spLocks noGrp="1"/>
          </p:cNvSpPr>
          <p:nvPr>
            <p:ph type="sldNum" sz="quarter" idx="12"/>
          </p:nvPr>
        </p:nvSpPr>
        <p:spPr>
          <a:xfrm>
            <a:off x="10896387" y="6480175"/>
            <a:ext cx="1260655" cy="377825"/>
          </a:xfrm>
        </p:spPr>
        <p:txBody>
          <a:bodyPr/>
          <a:lstStyle>
            <a:lvl1pPr>
              <a:defRPr sz="1800">
                <a:latin typeface="Abadi" panose="020B0604020104020204" pitchFamily="34" charset="0"/>
              </a:defRPr>
            </a:lvl1pPr>
          </a:lstStyle>
          <a:p>
            <a:fld id="{5D99DD2A-B520-4620-9B43-64B657BA2D42}" type="slidenum">
              <a:rPr lang="en-US" smtClean="0"/>
              <a:pPr/>
              <a:t>‹#›</a:t>
            </a:fld>
            <a:endParaRPr lang="en-US"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a:t>Click to edit Master title style</a:t>
            </a:r>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sz="1800">
                <a:latin typeface="Abadi" panose="020B0604020104020204" pitchFamily="34" charset="0"/>
              </a:defRPr>
            </a:lvl1pPr>
          </a:lstStyle>
          <a:p>
            <a:r>
              <a:rPr lang="en-US" dirty="0"/>
              <a:t>01/18/2021</a:t>
            </a:r>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lvl1pPr>
              <a:defRPr sz="1800">
                <a:latin typeface="Abadi" panose="020B0604020104020204" pitchFamily="34" charset="0"/>
              </a:defRPr>
            </a:lvl1pPr>
          </a:lstStyle>
          <a:p>
            <a:fld id="{5D99DD2A-B520-4620-9B43-64B657BA2D42}" type="slidenum">
              <a:rPr lang="en-US" smtClean="0"/>
              <a:pPr/>
              <a:t>‹#›</a:t>
            </a:fld>
            <a:endParaRPr lang="en-US"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7" name="Date Placeholder 6"/>
          <p:cNvSpPr>
            <a:spLocks noGrp="1"/>
          </p:cNvSpPr>
          <p:nvPr>
            <p:ph type="dt" sz="half" idx="10"/>
          </p:nvPr>
        </p:nvSpPr>
        <p:spPr/>
        <p:txBody>
          <a:bodyPr/>
          <a:lstStyle>
            <a:lvl1pPr>
              <a:defRPr sz="1800">
                <a:latin typeface="Abadi" panose="020B0604020104020204" pitchFamily="34" charset="0"/>
              </a:defRPr>
            </a:lvl1pPr>
          </a:lstStyle>
          <a:p>
            <a:r>
              <a:rPr lang="en-US" dirty="0"/>
              <a:t>01/18/2021</a:t>
            </a:r>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9" name="Slide Number Placeholder 8"/>
          <p:cNvSpPr>
            <a:spLocks noGrp="1"/>
          </p:cNvSpPr>
          <p:nvPr>
            <p:ph type="sldNum" sz="quarter" idx="12"/>
          </p:nvPr>
        </p:nvSpPr>
        <p:spPr/>
        <p:txBody>
          <a:bodyPr/>
          <a:lstStyle>
            <a:lvl1pPr>
              <a:defRPr sz="1800">
                <a:latin typeface="Abadi" panose="020B0604020104020204" pitchFamily="34" charset="0"/>
              </a:defRPr>
            </a:lvl1pPr>
          </a:lstStyle>
          <a:p>
            <a:fld id="{5D99DD2A-B520-4620-9B43-64B657BA2D42}" type="slidenum">
              <a:rPr lang="en-US" smtClean="0"/>
              <a:pPr/>
              <a:t>‹#›</a:t>
            </a:fld>
            <a:endParaRPr lang="en-US"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Click to 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a:t>Click to 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sz="1800">
                <a:latin typeface="Abadi" panose="020B0604020104020204" pitchFamily="34" charset="0"/>
              </a:defRPr>
            </a:lvl1pPr>
          </a:lstStyle>
          <a:p>
            <a:r>
              <a:rPr lang="en-US" dirty="0"/>
              <a:t>01/18/2021</a:t>
            </a:r>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lvl1pPr>
              <a:defRPr sz="1800">
                <a:latin typeface="Abadi" panose="020B0604020104020204" pitchFamily="34" charset="0"/>
              </a:defRPr>
            </a:lvl1pPr>
          </a:lstStyle>
          <a:p>
            <a:fld id="{5D99DD2A-B520-4620-9B43-64B657BA2D42}" type="slidenum">
              <a:rPr lang="en-US" smtClean="0"/>
              <a:pPr/>
              <a:t>‹#›</a:t>
            </a:fld>
            <a:endParaRPr lang="en-US"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a:t>Click to edit Master title style</a:t>
            </a:r>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r>
              <a:rPr lang="en-US" dirty="0"/>
              <a:t>01/18/2021</a:t>
            </a:r>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a:t>Click to 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r>
              <a:rPr lang="en-US" dirty="0"/>
              <a:t>01/18/2021</a:t>
            </a:r>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a:t>Click to edit Master title style</a:t>
            </a:r>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r>
              <a:rPr lang="en-US" dirty="0"/>
              <a:t>01/18/2021</a:t>
            </a:r>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a:t>Click to edit Master title style</a:t>
            </a:r>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r>
              <a:rPr lang="en-US" dirty="0"/>
              <a:t>01/18/2021</a:t>
            </a:r>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9296187" y="6480174"/>
            <a:ext cx="1600200" cy="377825"/>
          </a:xfrm>
          <a:prstGeom prst="rect">
            <a:avLst/>
          </a:prstGeom>
        </p:spPr>
        <p:txBody>
          <a:bodyPr vert="horz" lIns="91440" tIns="45720" rIns="91440" bIns="45720" rtlCol="0" anchor="ctr"/>
          <a:lstStyle>
            <a:lvl1pPr algn="r">
              <a:defRPr sz="1800" b="0" i="0">
                <a:solidFill>
                  <a:schemeClr val="tx1"/>
                </a:solidFill>
                <a:effectLst/>
                <a:latin typeface="Abadi" panose="020B0604020104020204" pitchFamily="34" charset="0"/>
              </a:defRPr>
            </a:lvl1pPr>
          </a:lstStyle>
          <a:p>
            <a:r>
              <a:rPr lang="en-US" dirty="0"/>
              <a:t>01/18/2021</a:t>
            </a:r>
          </a:p>
        </p:txBody>
      </p:sp>
      <p:sp>
        <p:nvSpPr>
          <p:cNvPr id="5" name="Footer Placeholder 4"/>
          <p:cNvSpPr>
            <a:spLocks noGrp="1"/>
          </p:cNvSpPr>
          <p:nvPr>
            <p:ph type="ftr" sz="quarter" idx="3"/>
          </p:nvPr>
        </p:nvSpPr>
        <p:spPr>
          <a:xfrm>
            <a:off x="1468528" y="6480173"/>
            <a:ext cx="7827659" cy="377825"/>
          </a:xfrm>
          <a:prstGeom prst="rect">
            <a:avLst/>
          </a:prstGeom>
        </p:spPr>
        <p:txBody>
          <a:bodyPr vert="horz" lIns="91440" tIns="45720" rIns="91440" bIns="45720" rtlCol="0" anchor="ctr"/>
          <a:lstStyle>
            <a:lvl1pPr algn="l">
              <a:defRPr sz="2000" b="0" i="0">
                <a:solidFill>
                  <a:schemeClr val="tx1"/>
                </a:solidFill>
                <a:effectLst/>
                <a:latin typeface="+mn-lt"/>
              </a:defRPr>
            </a:lvl1pPr>
          </a:lstStyle>
          <a:p>
            <a:r>
              <a:rPr lang="en-US" dirty="0"/>
              <a:t>Add a Footer</a:t>
            </a:r>
          </a:p>
        </p:txBody>
      </p:sp>
      <p:sp>
        <p:nvSpPr>
          <p:cNvPr id="6" name="Slide Number Placeholder 5"/>
          <p:cNvSpPr>
            <a:spLocks noGrp="1"/>
          </p:cNvSpPr>
          <p:nvPr>
            <p:ph type="sldNum" sz="quarter" idx="4"/>
          </p:nvPr>
        </p:nvSpPr>
        <p:spPr>
          <a:xfrm>
            <a:off x="10896387" y="6480175"/>
            <a:ext cx="1260655" cy="377825"/>
          </a:xfrm>
          <a:prstGeom prst="rect">
            <a:avLst/>
          </a:prstGeom>
        </p:spPr>
        <p:txBody>
          <a:bodyPr vert="horz" lIns="91440" tIns="45720" rIns="91440" bIns="45720" rtlCol="0" anchor="ctr"/>
          <a:lstStyle>
            <a:lvl1pPr algn="r">
              <a:defRPr sz="1800" b="0" i="0">
                <a:solidFill>
                  <a:schemeClr val="tx1"/>
                </a:solidFill>
                <a:effectLst/>
                <a:latin typeface="Abadi" panose="020B0604020104020204" pitchFamily="34" charset="0"/>
              </a:defRPr>
            </a:lvl1pPr>
          </a:lstStyle>
          <a:p>
            <a:fld id="{5D99DD2A-B520-4620-9B43-64B657BA2D42}" type="slidenum">
              <a:rPr lang="en-US" smtClean="0"/>
              <a:pPr/>
              <a:t>‹#›</a:t>
            </a:fld>
            <a:endParaRPr lang="en-US"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hf hdr="0" ftr="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6.wdp"/><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9.wdp"/><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0.png"/><Relationship Id="rId4" Type="http://schemas.microsoft.com/office/2007/relationships/hdphoto" Target="../media/hdphoto10.wdp"/></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1.wdp"/></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2.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microsoft.com/office/2007/relationships/hdphoto" Target="../media/hdphoto12.wdp"/><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microsoft.com/office/2007/relationships/hdphoto" Target="../media/hdphoto12.wdp"/></Relationships>
</file>

<file path=ppt/slides/_rels/slide32.xml.rels><?xml version="1.0" encoding="UTF-8" standalone="yes"?>
<Relationships xmlns="http://schemas.openxmlformats.org/package/2006/relationships"><Relationship Id="rId3" Type="http://schemas.openxmlformats.org/officeDocument/2006/relationships/hyperlink" Target="https://go.microsoft.com/fwlink/?linkid=2007348"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gif"/><Relationship Id="rId5" Type="http://schemas.microsoft.com/office/2007/relationships/hdphoto" Target="../media/hdphoto4.wdp"/><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p:txBody>
          <a:bodyPr/>
          <a:lstStyle/>
          <a:p>
            <a:pPr algn="ctr"/>
            <a:r>
              <a:rPr lang="en-US" dirty="0"/>
              <a:t>Developing system for private tutor matching</a:t>
            </a:r>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a:xfrm>
            <a:off x="3786808" y="5176230"/>
            <a:ext cx="7255565" cy="732840"/>
          </a:xfrm>
        </p:spPr>
        <p:txBody>
          <a:bodyPr>
            <a:noAutofit/>
          </a:bodyPr>
          <a:lstStyle/>
          <a:p>
            <a:pPr algn="l">
              <a:spcAft>
                <a:spcPts val="0"/>
              </a:spcAft>
            </a:pPr>
            <a:r>
              <a:rPr lang="en-US" b="1" dirty="0"/>
              <a:t>students:</a:t>
            </a:r>
            <a:r>
              <a:rPr lang="en-US" dirty="0"/>
              <a:t>				Sami </a:t>
            </a:r>
            <a:r>
              <a:rPr lang="en-US" dirty="0" err="1"/>
              <a:t>oDEh</a:t>
            </a:r>
            <a:r>
              <a:rPr lang="en-US" dirty="0"/>
              <a:t>			</a:t>
            </a:r>
            <a:endParaRPr lang="en-US" dirty="0">
              <a:latin typeface="Abadi" panose="020B0604020202020204" pitchFamily="34" charset="0"/>
            </a:endParaRPr>
          </a:p>
          <a:p>
            <a:pPr algn="l">
              <a:spcAft>
                <a:spcPts val="0"/>
              </a:spcAft>
            </a:pPr>
            <a:r>
              <a:rPr lang="en-US" dirty="0"/>
              <a:t>						Or Eliyahu		</a:t>
            </a:r>
            <a:r>
              <a:rPr lang="en-US"/>
              <a:t>	</a:t>
            </a:r>
            <a:endParaRPr lang="en-US" dirty="0">
              <a:latin typeface="Abadi" panose="020B0604020104020204" pitchFamily="34" charset="0"/>
            </a:endParaRPr>
          </a:p>
          <a:p>
            <a:pPr algn="l"/>
            <a:endParaRPr lang="en-US" dirty="0"/>
          </a:p>
        </p:txBody>
      </p:sp>
      <p:pic>
        <p:nvPicPr>
          <p:cNvPr id="1026" name="Picture 2">
            <a:extLst>
              <a:ext uri="{FF2B5EF4-FFF2-40B4-BE49-F238E27FC236}">
                <a16:creationId xmlns:a16="http://schemas.microsoft.com/office/drawing/2014/main" id="{C86EB327-97BC-4C5B-BC97-F66BED2D1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0" y="1673780"/>
            <a:ext cx="2231449" cy="2084983"/>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2AEDFE62-D4AE-48A7-9D00-40C049EC0A2A}"/>
              </a:ext>
            </a:extLst>
          </p:cNvPr>
          <p:cNvSpPr txBox="1">
            <a:spLocks/>
          </p:cNvSpPr>
          <p:nvPr/>
        </p:nvSpPr>
        <p:spPr bwMode="white">
          <a:xfrm>
            <a:off x="3786808" y="5875203"/>
            <a:ext cx="6569765" cy="732840"/>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gn="l"/>
            <a:r>
              <a:rPr lang="en-US" b="1" dirty="0"/>
              <a:t>SUPERVISORS:			</a:t>
            </a:r>
            <a:r>
              <a:rPr lang="en-US" dirty="0"/>
              <a:t>Mrs. Elena Kramer 									Dr. dan </a:t>
            </a:r>
            <a:r>
              <a:rPr lang="en-US" dirty="0" err="1"/>
              <a:t>lemberg</a:t>
            </a:r>
            <a:r>
              <a:rPr lang="en-US" dirty="0"/>
              <a:t> </a:t>
            </a:r>
          </a:p>
          <a:p>
            <a:pPr algn="l"/>
            <a:endParaRPr lang="en-US" dirty="0"/>
          </a:p>
        </p:txBody>
      </p:sp>
      <p:sp>
        <p:nvSpPr>
          <p:cNvPr id="6" name="Date Placeholder 5">
            <a:extLst>
              <a:ext uri="{FF2B5EF4-FFF2-40B4-BE49-F238E27FC236}">
                <a16:creationId xmlns:a16="http://schemas.microsoft.com/office/drawing/2014/main" id="{597C8842-69D1-407B-B562-978C01D6E4DC}"/>
              </a:ext>
            </a:extLst>
          </p:cNvPr>
          <p:cNvSpPr>
            <a:spLocks noGrp="1"/>
          </p:cNvSpPr>
          <p:nvPr>
            <p:ph type="dt" sz="half" idx="10"/>
          </p:nvPr>
        </p:nvSpPr>
        <p:spPr>
          <a:xfrm>
            <a:off x="9715500" y="6480175"/>
            <a:ext cx="1600200" cy="377825"/>
          </a:xfrm>
        </p:spPr>
        <p:txBody>
          <a:bodyPr/>
          <a:lstStyle/>
          <a:p>
            <a:r>
              <a:rPr lang="en-US" noProof="0" dirty="0"/>
              <a:t>01/18/2021</a:t>
            </a:r>
          </a:p>
        </p:txBody>
      </p:sp>
      <p:sp>
        <p:nvSpPr>
          <p:cNvPr id="8" name="Slide Number Placeholder 7">
            <a:extLst>
              <a:ext uri="{FF2B5EF4-FFF2-40B4-BE49-F238E27FC236}">
                <a16:creationId xmlns:a16="http://schemas.microsoft.com/office/drawing/2014/main" id="{88263703-FD33-46BC-942B-66304F8B5709}"/>
              </a:ext>
            </a:extLst>
          </p:cNvPr>
          <p:cNvSpPr>
            <a:spLocks noGrp="1"/>
          </p:cNvSpPr>
          <p:nvPr>
            <p:ph type="sldNum" sz="quarter" idx="12"/>
          </p:nvPr>
        </p:nvSpPr>
        <p:spPr>
          <a:xfrm>
            <a:off x="11640833" y="6480175"/>
            <a:ext cx="551167" cy="377825"/>
          </a:xfrm>
        </p:spPr>
        <p:txBody>
          <a:bodyPr/>
          <a:lstStyle/>
          <a:p>
            <a:fld id="{5D99DD2A-B520-4620-9B43-64B657BA2D42}" type="slidenum">
              <a:rPr lang="en-US" noProof="0" smtClean="0"/>
              <a:t>1</a:t>
            </a:fld>
            <a:endParaRPr lang="en-US" noProof="0" dirty="0"/>
          </a:p>
        </p:txBody>
      </p:sp>
      <p:grpSp>
        <p:nvGrpSpPr>
          <p:cNvPr id="11" name="Group 10">
            <a:extLst>
              <a:ext uri="{FF2B5EF4-FFF2-40B4-BE49-F238E27FC236}">
                <a16:creationId xmlns:a16="http://schemas.microsoft.com/office/drawing/2014/main" id="{610E8C8C-18AF-41A7-BCD1-3A65C693D51B}"/>
              </a:ext>
            </a:extLst>
          </p:cNvPr>
          <p:cNvGrpSpPr>
            <a:grpSpLocks noChangeAspect="1"/>
          </p:cNvGrpSpPr>
          <p:nvPr/>
        </p:nvGrpSpPr>
        <p:grpSpPr>
          <a:xfrm>
            <a:off x="0" y="0"/>
            <a:ext cx="1188720" cy="986790"/>
            <a:chOff x="0" y="323606"/>
            <a:chExt cx="1905000" cy="1581394"/>
          </a:xfrm>
        </p:grpSpPr>
        <p:pic>
          <p:nvPicPr>
            <p:cNvPr id="11266" name="Picture 2" descr="ORT Braude College | LinkedIn">
              <a:extLst>
                <a:ext uri="{FF2B5EF4-FFF2-40B4-BE49-F238E27FC236}">
                  <a16:creationId xmlns:a16="http://schemas.microsoft.com/office/drawing/2014/main" id="{F776A56B-18C3-47AD-A22C-5F5EE70146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987"/>
            <a:stretch/>
          </p:blipFill>
          <p:spPr bwMode="auto">
            <a:xfrm>
              <a:off x="0" y="323606"/>
              <a:ext cx="1905000" cy="1581394"/>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2">
              <a:extLst>
                <a:ext uri="{FF2B5EF4-FFF2-40B4-BE49-F238E27FC236}">
                  <a16:creationId xmlns:a16="http://schemas.microsoft.com/office/drawing/2014/main" id="{7E964FFC-16AB-4F82-A283-F874CA6F795E}"/>
                </a:ext>
              </a:extLst>
            </p:cNvPr>
            <p:cNvSpPr txBox="1">
              <a:spLocks/>
            </p:cNvSpPr>
            <p:nvPr/>
          </p:nvSpPr>
          <p:spPr bwMode="white">
            <a:xfrm>
              <a:off x="0" y="1435099"/>
              <a:ext cx="1904999" cy="469901"/>
            </a:xfrm>
            <a:prstGeom prst="rect">
              <a:avLst/>
            </a:prstGeom>
          </p:spPr>
          <p:txBody>
            <a:bodyPr vert="horz" lIns="91440" tIns="45720" rIns="91440" bIns="45720" rtlCol="0" anchor="t">
              <a:normAutofit fontScale="77500" lnSpcReduction="20000"/>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pPr algn="ctr"/>
              <a:r>
                <a:rPr lang="en-US" sz="2000" cap="none" dirty="0"/>
                <a:t>SE Dept.</a:t>
              </a:r>
            </a:p>
          </p:txBody>
        </p:sp>
      </p:grpSp>
    </p:spTree>
    <p:extLst>
      <p:ext uri="{BB962C8B-B14F-4D97-AF65-F5344CB8AC3E}">
        <p14:creationId xmlns:p14="http://schemas.microsoft.com/office/powerpoint/2010/main" val="2352749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8439149" cy="1260000"/>
          </a:xfrm>
        </p:spPr>
        <p:txBody>
          <a:bodyPr/>
          <a:lstStyle/>
          <a:p>
            <a:pPr lvl="0" defTabSz="1066800">
              <a:lnSpc>
                <a:spcPct val="90000"/>
              </a:lnSpc>
              <a:spcAft>
                <a:spcPct val="35000"/>
              </a:spcAft>
            </a:pPr>
            <a:r>
              <a:rPr lang="en-US" sz="3200" dirty="0"/>
              <a:t>QP</a:t>
            </a:r>
            <a:r>
              <a:rPr lang="he-IL" sz="3200" dirty="0"/>
              <a:t> example</a:t>
            </a:r>
            <a:endParaRPr lang="en-US"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0"/>
                <a:ext cx="10840914" cy="4842350"/>
              </a:xfrm>
            </p:spPr>
            <p:txBody>
              <a:bodyPr>
                <a:noAutofit/>
              </a:bodyPr>
              <a:lstStyle/>
              <a:p>
                <a:r>
                  <a:rPr lang="en-IL" sz="2400" dirty="0">
                    <a:latin typeface="Corbel (Body)"/>
                  </a:rPr>
                  <a:t>Student  answers </a:t>
                </a:r>
                <a:r>
                  <a:rPr lang="en-US" sz="2400" dirty="0">
                    <a:latin typeface="Corbel (Body)"/>
                  </a:rPr>
                  <a:t>vector</a:t>
                </a:r>
                <a:r>
                  <a:rPr lang="en-IL" sz="2400" dirty="0">
                    <a:latin typeface="Corbel (Body)"/>
                  </a:rPr>
                  <a:t>: [0.6, 0.7]</a:t>
                </a:r>
              </a:p>
              <a:p>
                <a:r>
                  <a:rPr lang="en-IL" sz="2400" dirty="0">
                    <a:latin typeface="Corbel (Body)"/>
                  </a:rPr>
                  <a:t>Tutor weights </a:t>
                </a:r>
                <a:r>
                  <a:rPr lang="en-US" sz="2400" dirty="0">
                    <a:latin typeface="Corbel (Body)"/>
                  </a:rPr>
                  <a:t>vector</a:t>
                </a:r>
                <a:r>
                  <a:rPr lang="en-IL" sz="2400" dirty="0">
                    <a:latin typeface="Corbel (Body)"/>
                  </a:rPr>
                  <a:t> : [75,</a:t>
                </a:r>
                <a:r>
                  <a:rPr lang="en-US" sz="2400" dirty="0">
                    <a:latin typeface="Corbel (Body)"/>
                  </a:rPr>
                  <a:t> </a:t>
                </a:r>
                <a:r>
                  <a:rPr lang="en-IL" sz="2400" dirty="0">
                    <a:latin typeface="Corbel (Body)"/>
                  </a:rPr>
                  <a:t>25]</a:t>
                </a:r>
              </a:p>
              <a:p>
                <a:r>
                  <a:rPr lang="en-IL" sz="2400" dirty="0">
                    <a:latin typeface="Corbel (Body)"/>
                  </a:rPr>
                  <a:t>Student matching grade is </a:t>
                </a:r>
                <a14:m>
                  <m:oMath xmlns:m="http://schemas.openxmlformats.org/officeDocument/2006/math">
                    <m:r>
                      <a:rPr lang="en-IL" sz="2400" b="0" i="1" smtClean="0">
                        <a:latin typeface="Cambria Math" panose="02040503050406030204" pitchFamily="18" charset="0"/>
                      </a:rPr>
                      <m:t>0.6</m:t>
                    </m:r>
                    <m:r>
                      <a:rPr lang="en-IL" sz="2400" i="1" dirty="0">
                        <a:latin typeface="Cambria Math" panose="02040503050406030204" pitchFamily="18" charset="0"/>
                      </a:rPr>
                      <m:t>⋅</m:t>
                    </m:r>
                    <m:r>
                      <a:rPr lang="en-IL" sz="2400" b="0" i="1" smtClean="0">
                        <a:latin typeface="Cambria Math" panose="02040503050406030204" pitchFamily="18" charset="0"/>
                      </a:rPr>
                      <m:t>75+0.7</m:t>
                    </m:r>
                    <m:r>
                      <a:rPr lang="en-IL" sz="2400" i="1" dirty="0">
                        <a:latin typeface="Cambria Math" panose="02040503050406030204" pitchFamily="18" charset="0"/>
                      </a:rPr>
                      <m:t>⋅</m:t>
                    </m:r>
                    <m:r>
                      <a:rPr lang="en-IL" sz="2400" b="0" i="1" smtClean="0">
                        <a:latin typeface="Cambria Math" panose="02040503050406030204" pitchFamily="18" charset="0"/>
                      </a:rPr>
                      <m:t>25=62.5 </m:t>
                    </m:r>
                  </m:oMath>
                </a14:m>
                <a:endParaRPr lang="en-IL" sz="2400" dirty="0">
                  <a:latin typeface="Corbel (Body)"/>
                </a:endParaRPr>
              </a:p>
              <a:p>
                <a:r>
                  <a:rPr lang="en-IL" sz="2400" dirty="0">
                    <a:latin typeface="Corbel (Body)"/>
                  </a:rPr>
                  <a:t>Student set a meeting with the Tutor</a:t>
                </a:r>
              </a:p>
              <a:p>
                <a:r>
                  <a:rPr lang="en-IL" sz="2400" dirty="0">
                    <a:latin typeface="Corbel (Body)"/>
                  </a:rPr>
                  <a:t>After the meeting tutor fills a bad feedback about the student, a change in tutor weight vector is required.</a:t>
                </a:r>
              </a:p>
              <a:p>
                <a:r>
                  <a:rPr lang="en-US" sz="2400" dirty="0">
                    <a:latin typeface="Corbel (Body)"/>
                  </a:rPr>
                  <a:t>M</a:t>
                </a:r>
                <a:r>
                  <a:rPr lang="he-IL" sz="2400" dirty="0">
                    <a:latin typeface="Corbel (Body)"/>
                  </a:rPr>
                  <a:t>inimize </a:t>
                </a:r>
                <a14:m>
                  <m:oMath xmlns:m="http://schemas.openxmlformats.org/officeDocument/2006/math">
                    <m:r>
                      <a:rPr lang="en-IL" sz="2400" i="1" dirty="0" smtClean="0">
                        <a:latin typeface="Cambria Math" panose="02040503050406030204" pitchFamily="18" charset="0"/>
                      </a:rPr>
                      <m:t>𝑓</m:t>
                    </m:r>
                    <m:r>
                      <a:rPr lang="en-IL" sz="2400" i="1" dirty="0" smtClean="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i="1" dirty="0">
                            <a:latin typeface="Cambria Math" panose="02040503050406030204" pitchFamily="18" charset="0"/>
                          </a:rPr>
                          <m:t>1</m:t>
                        </m:r>
                      </m:sub>
                    </m:sSub>
                    <m:r>
                      <a:rPr lang="en-IL" sz="2400" i="1" dirty="0" smtClean="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b="0" i="1" dirty="0" smtClean="0">
                            <a:latin typeface="Cambria Math" panose="02040503050406030204" pitchFamily="18" charset="0"/>
                          </a:rPr>
                          <m:t>2</m:t>
                        </m:r>
                      </m:sub>
                    </m:sSub>
                    <m:r>
                      <a:rPr lang="en-IL" sz="2400" i="1" dirty="0" smtClean="0">
                        <a:latin typeface="Cambria Math" panose="02040503050406030204" pitchFamily="18" charset="0"/>
                      </a:rPr>
                      <m:t>) =</m:t>
                    </m:r>
                    <m:sSup>
                      <m:sSupPr>
                        <m:ctrlPr>
                          <a:rPr lang="en-IL" sz="2400" i="1" dirty="0">
                            <a:latin typeface="Cambria Math" panose="02040503050406030204" pitchFamily="18" charset="0"/>
                          </a:rPr>
                        </m:ctrlPr>
                      </m:sSupPr>
                      <m:e>
                        <m:r>
                          <a:rPr lang="en-IL" sz="2400" i="1" dirty="0">
                            <a:latin typeface="Cambria Math" panose="02040503050406030204" pitchFamily="18" charset="0"/>
                          </a:rPr>
                          <m:t>(</m:t>
                        </m:r>
                        <m:sSub>
                          <m:sSubPr>
                            <m:ctrlPr>
                              <a:rPr lang="en-IL" sz="2400" i="1" dirty="0" smtClean="0">
                                <a:latin typeface="Cambria Math" panose="02040503050406030204" pitchFamily="18" charset="0"/>
                              </a:rPr>
                            </m:ctrlPr>
                          </m:sSubPr>
                          <m:e>
                            <m:r>
                              <a:rPr lang="en-IL" sz="2400" i="1" dirty="0">
                                <a:latin typeface="Cambria Math" panose="02040503050406030204" pitchFamily="18" charset="0"/>
                              </a:rPr>
                              <m:t>𝑥</m:t>
                            </m:r>
                          </m:e>
                          <m:sub>
                            <m:r>
                              <a:rPr lang="en-IL" sz="2400" b="0" i="1" dirty="0" smtClean="0">
                                <a:latin typeface="Cambria Math" panose="02040503050406030204" pitchFamily="18" charset="0"/>
                              </a:rPr>
                              <m:t>1</m:t>
                            </m:r>
                          </m:sub>
                        </m:sSub>
                        <m:r>
                          <a:rPr lang="en-IL" sz="2400" i="1" dirty="0">
                            <a:latin typeface="Cambria Math" panose="02040503050406030204" pitchFamily="18" charset="0"/>
                          </a:rPr>
                          <m:t>−75)</m:t>
                        </m:r>
                      </m:e>
                      <m:sup>
                        <m:r>
                          <a:rPr lang="en-IL" sz="2400" i="1" dirty="0">
                            <a:latin typeface="Cambria Math" panose="02040503050406030204" pitchFamily="18" charset="0"/>
                          </a:rPr>
                          <m:t>2</m:t>
                        </m:r>
                      </m:sup>
                    </m:sSup>
                    <m:r>
                      <a:rPr lang="en-IL" sz="2400" i="1" dirty="0">
                        <a:latin typeface="Cambria Math" panose="02040503050406030204" pitchFamily="18" charset="0"/>
                      </a:rPr>
                      <m:t> +</m:t>
                    </m:r>
                  </m:oMath>
                </a14:m>
                <a:r>
                  <a:rPr lang="en-IL" sz="2400" dirty="0">
                    <a:latin typeface="Corbel (Body)"/>
                  </a:rPr>
                  <a:t> </a:t>
                </a:r>
                <a14:m>
                  <m:oMath xmlns:m="http://schemas.openxmlformats.org/officeDocument/2006/math">
                    <m:sSup>
                      <m:sSupPr>
                        <m:ctrlPr>
                          <a:rPr lang="en-IL" sz="2400" i="1" dirty="0">
                            <a:latin typeface="Cambria Math" panose="02040503050406030204" pitchFamily="18" charset="0"/>
                          </a:rPr>
                        </m:ctrlPr>
                      </m:sSupPr>
                      <m:e>
                        <m:r>
                          <a:rPr lang="en-IL" sz="2400" i="1" dirty="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b="0" i="1" dirty="0" smtClean="0">
                                <a:latin typeface="Cambria Math" panose="02040503050406030204" pitchFamily="18" charset="0"/>
                              </a:rPr>
                              <m:t>2</m:t>
                            </m:r>
                          </m:sub>
                        </m:sSub>
                        <m:r>
                          <a:rPr lang="en-IL" sz="2400" i="1" dirty="0">
                            <a:latin typeface="Cambria Math" panose="02040503050406030204" pitchFamily="18" charset="0"/>
                          </a:rPr>
                          <m:t>−</m:t>
                        </m:r>
                        <m:r>
                          <a:rPr lang="en-IL" sz="2400" b="0" i="1" dirty="0" smtClean="0">
                            <a:latin typeface="Cambria Math" panose="02040503050406030204" pitchFamily="18" charset="0"/>
                          </a:rPr>
                          <m:t>2</m:t>
                        </m:r>
                        <m:r>
                          <a:rPr lang="en-IL" sz="2400" i="1" dirty="0">
                            <a:latin typeface="Cambria Math" panose="02040503050406030204" pitchFamily="18" charset="0"/>
                          </a:rPr>
                          <m:t>5)</m:t>
                        </m:r>
                      </m:e>
                      <m:sup>
                        <m:r>
                          <a:rPr lang="en-IL" sz="2400" i="1" dirty="0">
                            <a:latin typeface="Cambria Math" panose="02040503050406030204" pitchFamily="18" charset="0"/>
                          </a:rPr>
                          <m:t>2</m:t>
                        </m:r>
                      </m:sup>
                    </m:sSup>
                    <m:r>
                      <a:rPr lang="en-IL" sz="2400" i="1" dirty="0">
                        <a:latin typeface="Cambria Math" panose="02040503050406030204" pitchFamily="18" charset="0"/>
                      </a:rPr>
                      <m:t>  </m:t>
                    </m:r>
                  </m:oMath>
                </a14:m>
                <a:endParaRPr lang="en-IL" sz="2400" dirty="0">
                  <a:latin typeface="Corbel (Body)"/>
                </a:endParaRPr>
              </a:p>
              <a:p>
                <a:r>
                  <a:rPr lang="en-IL" sz="2400" dirty="0">
                    <a:latin typeface="Corbel (Body)"/>
                  </a:rPr>
                  <a:t>Constraints </a:t>
                </a:r>
                <a14:m>
                  <m:oMath xmlns:m="http://schemas.openxmlformats.org/officeDocument/2006/math">
                    <m:r>
                      <a:rPr lang="en-IL" sz="2400" i="1" dirty="0">
                        <a:latin typeface="Cambria Math" panose="02040503050406030204" pitchFamily="18" charset="0"/>
                      </a:rPr>
                      <m:t>𝑔</m:t>
                    </m:r>
                    <m:r>
                      <a:rPr lang="en-IL" sz="2400" i="1" dirty="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i="1" dirty="0">
                            <a:latin typeface="Cambria Math" panose="02040503050406030204" pitchFamily="18" charset="0"/>
                          </a:rPr>
                          <m:t>1</m:t>
                        </m:r>
                      </m:sub>
                    </m:sSub>
                    <m:r>
                      <a:rPr lang="en-IL" sz="2400" i="1" dirty="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i="1" dirty="0">
                            <a:latin typeface="Cambria Math" panose="02040503050406030204" pitchFamily="18" charset="0"/>
                          </a:rPr>
                          <m:t>2</m:t>
                        </m:r>
                      </m:sub>
                    </m:sSub>
                    <m:r>
                      <a:rPr lang="en-IL" sz="2400" i="1" dirty="0">
                        <a:latin typeface="Cambria Math" panose="02040503050406030204" pitchFamily="18" charset="0"/>
                      </a:rPr>
                      <m:t>) = 0.6⋅</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i="1" dirty="0">
                            <a:latin typeface="Cambria Math" panose="02040503050406030204" pitchFamily="18" charset="0"/>
                          </a:rPr>
                          <m:t>1</m:t>
                        </m:r>
                      </m:sub>
                    </m:sSub>
                    <m:r>
                      <a:rPr lang="en-IL" sz="2400" i="1" dirty="0">
                        <a:latin typeface="Cambria Math" panose="02040503050406030204" pitchFamily="18" charset="0"/>
                      </a:rPr>
                      <m:t> + 0.7⋅</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i="1" dirty="0">
                            <a:latin typeface="Cambria Math" panose="02040503050406030204" pitchFamily="18" charset="0"/>
                          </a:rPr>
                          <m:t>2</m:t>
                        </m:r>
                      </m:sub>
                    </m:sSub>
                    <m:r>
                      <a:rPr lang="en-IL" sz="2400" i="1" dirty="0">
                        <a:latin typeface="Cambria Math" panose="02040503050406030204" pitchFamily="18" charset="0"/>
                      </a:rPr>
                      <m:t> ≤ 60</m:t>
                    </m:r>
                  </m:oMath>
                </a14:m>
                <a:endParaRPr lang="en-IL" sz="2400" dirty="0">
                  <a:latin typeface="Corbel (Body)"/>
                </a:endParaRPr>
              </a:p>
              <a:p>
                <a:r>
                  <a:rPr lang="en-US" sz="2400" dirty="0">
                    <a:latin typeface="Corbel (Body)"/>
                  </a:rPr>
                  <a:t>N</a:t>
                </a:r>
                <a:r>
                  <a:rPr lang="en-IL" sz="2400" dirty="0">
                    <a:latin typeface="Corbel (Body)"/>
                  </a:rPr>
                  <a:t>ew weights vector is : [73.23, 22.94]</a:t>
                </a:r>
              </a:p>
              <a:p>
                <a:r>
                  <a:rPr lang="en-IL" sz="2400" dirty="0">
                    <a:latin typeface="Corbel (Body)"/>
                  </a:rPr>
                  <a:t>New matching grade is : </a:t>
                </a:r>
                <a14:m>
                  <m:oMath xmlns:m="http://schemas.openxmlformats.org/officeDocument/2006/math">
                    <m:r>
                      <a:rPr lang="en-IL" sz="2400" b="0" i="1" smtClean="0">
                        <a:latin typeface="Cambria Math" panose="02040503050406030204" pitchFamily="18" charset="0"/>
                      </a:rPr>
                      <m:t>0.6</m:t>
                    </m:r>
                    <m:r>
                      <a:rPr lang="en-IL" sz="2400" i="1" dirty="0">
                        <a:latin typeface="Cambria Math" panose="02040503050406030204" pitchFamily="18" charset="0"/>
                      </a:rPr>
                      <m:t>⋅</m:t>
                    </m:r>
                    <m:r>
                      <a:rPr lang="en-IL" sz="2400" b="0" i="1" smtClean="0">
                        <a:latin typeface="Cambria Math" panose="02040503050406030204" pitchFamily="18" charset="0"/>
                      </a:rPr>
                      <m:t>73.23+0.7</m:t>
                    </m:r>
                    <m:r>
                      <a:rPr lang="en-IL" sz="2400" i="1" dirty="0">
                        <a:latin typeface="Cambria Math" panose="02040503050406030204" pitchFamily="18" charset="0"/>
                      </a:rPr>
                      <m:t>⋅</m:t>
                    </m:r>
                    <m:r>
                      <a:rPr lang="en-IL" sz="2400" b="0" i="1" dirty="0" smtClean="0">
                        <a:latin typeface="Cambria Math" panose="02040503050406030204" pitchFamily="18" charset="0"/>
                      </a:rPr>
                      <m:t>22.94</m:t>
                    </m:r>
                    <m:r>
                      <a:rPr lang="en-IL" sz="2400" b="0" i="1" smtClean="0">
                        <a:latin typeface="Cambria Math" panose="02040503050406030204" pitchFamily="18" charset="0"/>
                      </a:rPr>
                      <m:t>=59.99 </m:t>
                    </m:r>
                  </m:oMath>
                </a14:m>
                <a:endParaRPr lang="en-US" sz="2400" dirty="0">
                  <a:latin typeface="Corbel (Body)"/>
                </a:endParaRPr>
              </a:p>
            </p:txBody>
          </p:sp>
        </mc:Choice>
        <mc:Fallback xmlns="">
          <p:sp>
            <p:nvSpPr>
              <p:cNvPr id="3" name="Content Placeholder 2">
                <a:extLst>
                  <a:ext uri="{FF2B5EF4-FFF2-40B4-BE49-F238E27FC236}">
                    <a16:creationId xmlns:a16="http://schemas.microsoft.com/office/drawing/2014/main" id="{90E8A47E-9D4A-4D70-B23A-B0AC3757292F}"/>
                  </a:ext>
                </a:extLst>
              </p:cNvPr>
              <p:cNvSpPr>
                <a:spLocks noGrp="1" noRot="1" noChangeAspect="1" noMove="1" noResize="1" noEditPoints="1" noAdjustHandles="1" noChangeArrowheads="1" noChangeShapeType="1" noTextEdit="1"/>
              </p:cNvSpPr>
              <p:nvPr>
                <p:ph idx="1"/>
              </p:nvPr>
            </p:nvSpPr>
            <p:spPr>
              <a:xfrm>
                <a:off x="685801" y="1869600"/>
                <a:ext cx="10840914" cy="4842350"/>
              </a:xfrm>
              <a:blipFill>
                <a:blip r:embed="rId3"/>
                <a:stretch>
                  <a:fillRect l="-787" t="-1008" b="-1385"/>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10</a:t>
            </a:fld>
            <a:endParaRPr lang="en-US" noProof="0" dirty="0"/>
          </a:p>
        </p:txBody>
      </p:sp>
      <p:sp>
        <p:nvSpPr>
          <p:cNvPr id="7" name="Date Placeholder 4">
            <a:extLst>
              <a:ext uri="{FF2B5EF4-FFF2-40B4-BE49-F238E27FC236}">
                <a16:creationId xmlns:a16="http://schemas.microsoft.com/office/drawing/2014/main" id="{B44EE70E-9F34-4DD4-94D7-3C5D80A9583A}"/>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pic>
        <p:nvPicPr>
          <p:cNvPr id="5122" name="Picture 2" descr="Icon, weights icon - Free download on Iconfinder">
            <a:extLst>
              <a:ext uri="{FF2B5EF4-FFF2-40B4-BE49-F238E27FC236}">
                <a16:creationId xmlns:a16="http://schemas.microsoft.com/office/drawing/2014/main" id="{E9FECC57-D668-4F7A-AEC4-32D259BDB304}"/>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75375" y="609600"/>
            <a:ext cx="1260000" cy="1260000"/>
          </a:xfrm>
          <a:prstGeom prst="rect">
            <a:avLst/>
          </a:prstGeom>
          <a:noFill/>
        </p:spPr>
      </p:pic>
    </p:spTree>
    <p:extLst>
      <p:ext uri="{BB962C8B-B14F-4D97-AF65-F5344CB8AC3E}">
        <p14:creationId xmlns:p14="http://schemas.microsoft.com/office/powerpoint/2010/main" val="298306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8439149" cy="1260000"/>
          </a:xfrm>
        </p:spPr>
        <p:txBody>
          <a:bodyPr/>
          <a:lstStyle/>
          <a:p>
            <a:pPr lvl="0" defTabSz="1066800">
              <a:lnSpc>
                <a:spcPct val="90000"/>
              </a:lnSpc>
              <a:spcAft>
                <a:spcPct val="35000"/>
              </a:spcAft>
            </a:pPr>
            <a:r>
              <a:rPr lang="en-US" sz="3200" dirty="0"/>
              <a:t>QP</a:t>
            </a:r>
            <a:r>
              <a:rPr lang="he-IL" sz="3200" dirty="0"/>
              <a:t> example</a:t>
            </a:r>
            <a:endParaRPr lang="en-US" sz="32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0"/>
                <a:ext cx="10840914" cy="4842350"/>
              </a:xfrm>
            </p:spPr>
            <p:txBody>
              <a:bodyPr>
                <a:noAutofit/>
              </a:bodyPr>
              <a:lstStyle/>
              <a:p>
                <a:r>
                  <a:rPr lang="en-US" sz="2400" dirty="0"/>
                  <a:t>M</a:t>
                </a:r>
                <a:r>
                  <a:rPr lang="he-IL" sz="2400" dirty="0"/>
                  <a:t>inimize </a:t>
                </a:r>
                <a14:m>
                  <m:oMath xmlns:m="http://schemas.openxmlformats.org/officeDocument/2006/math">
                    <m:r>
                      <a:rPr lang="en-IL" sz="2400" i="1" dirty="0" smtClean="0">
                        <a:latin typeface="Cambria Math" panose="02040503050406030204" pitchFamily="18" charset="0"/>
                      </a:rPr>
                      <m:t>𝑓</m:t>
                    </m:r>
                    <m:r>
                      <a:rPr lang="en-IL" sz="2400" i="1" dirty="0" smtClean="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i="1" dirty="0">
                            <a:latin typeface="Cambria Math" panose="02040503050406030204" pitchFamily="18" charset="0"/>
                          </a:rPr>
                          <m:t>1</m:t>
                        </m:r>
                      </m:sub>
                    </m:sSub>
                    <m:r>
                      <a:rPr lang="en-IL" sz="2400" i="1" dirty="0" smtClean="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b="0" i="1" dirty="0" smtClean="0">
                            <a:latin typeface="Cambria Math" panose="02040503050406030204" pitchFamily="18" charset="0"/>
                          </a:rPr>
                          <m:t>2</m:t>
                        </m:r>
                      </m:sub>
                    </m:sSub>
                    <m:r>
                      <a:rPr lang="en-IL" sz="2400" i="1" dirty="0" smtClean="0">
                        <a:latin typeface="Cambria Math" panose="02040503050406030204" pitchFamily="18" charset="0"/>
                      </a:rPr>
                      <m:t>) =</m:t>
                    </m:r>
                    <m:sSup>
                      <m:sSupPr>
                        <m:ctrlPr>
                          <a:rPr lang="en-IL" sz="2400" i="1" dirty="0">
                            <a:latin typeface="Cambria Math" panose="02040503050406030204" pitchFamily="18" charset="0"/>
                          </a:rPr>
                        </m:ctrlPr>
                      </m:sSupPr>
                      <m:e>
                        <m:r>
                          <a:rPr lang="en-IL" sz="2400" i="1" dirty="0">
                            <a:latin typeface="Cambria Math" panose="02040503050406030204" pitchFamily="18" charset="0"/>
                          </a:rPr>
                          <m:t>(</m:t>
                        </m:r>
                        <m:sSub>
                          <m:sSubPr>
                            <m:ctrlPr>
                              <a:rPr lang="en-IL" sz="2400" i="1" dirty="0" smtClean="0">
                                <a:latin typeface="Cambria Math" panose="02040503050406030204" pitchFamily="18" charset="0"/>
                              </a:rPr>
                            </m:ctrlPr>
                          </m:sSubPr>
                          <m:e>
                            <m:r>
                              <a:rPr lang="en-IL" sz="2400" i="1" dirty="0">
                                <a:latin typeface="Cambria Math" panose="02040503050406030204" pitchFamily="18" charset="0"/>
                              </a:rPr>
                              <m:t>𝑥</m:t>
                            </m:r>
                          </m:e>
                          <m:sub>
                            <m:r>
                              <a:rPr lang="en-IL" sz="2400" b="0" i="1" dirty="0" smtClean="0">
                                <a:latin typeface="Cambria Math" panose="02040503050406030204" pitchFamily="18" charset="0"/>
                              </a:rPr>
                              <m:t>1</m:t>
                            </m:r>
                          </m:sub>
                        </m:sSub>
                        <m:r>
                          <a:rPr lang="en-IL" sz="2400" i="1" dirty="0">
                            <a:latin typeface="Cambria Math" panose="02040503050406030204" pitchFamily="18" charset="0"/>
                          </a:rPr>
                          <m:t>−75)</m:t>
                        </m:r>
                      </m:e>
                      <m:sup>
                        <m:r>
                          <a:rPr lang="en-IL" sz="2400" i="1" dirty="0">
                            <a:latin typeface="Cambria Math" panose="02040503050406030204" pitchFamily="18" charset="0"/>
                          </a:rPr>
                          <m:t>2</m:t>
                        </m:r>
                      </m:sup>
                    </m:sSup>
                    <m:r>
                      <a:rPr lang="en-IL" sz="2400" i="1" dirty="0">
                        <a:latin typeface="Cambria Math" panose="02040503050406030204" pitchFamily="18" charset="0"/>
                      </a:rPr>
                      <m:t> +</m:t>
                    </m:r>
                  </m:oMath>
                </a14:m>
                <a:r>
                  <a:rPr lang="en-IL" sz="2400" dirty="0"/>
                  <a:t> </a:t>
                </a:r>
                <a14:m>
                  <m:oMath xmlns:m="http://schemas.openxmlformats.org/officeDocument/2006/math">
                    <m:sSup>
                      <m:sSupPr>
                        <m:ctrlPr>
                          <a:rPr lang="en-IL" sz="2400" i="1" dirty="0">
                            <a:latin typeface="Cambria Math" panose="02040503050406030204" pitchFamily="18" charset="0"/>
                          </a:rPr>
                        </m:ctrlPr>
                      </m:sSupPr>
                      <m:e>
                        <m:r>
                          <a:rPr lang="en-IL" sz="2400" i="1" dirty="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b="0" i="1" dirty="0" smtClean="0">
                                <a:latin typeface="Cambria Math" panose="02040503050406030204" pitchFamily="18" charset="0"/>
                              </a:rPr>
                              <m:t>2</m:t>
                            </m:r>
                          </m:sub>
                        </m:sSub>
                        <m:r>
                          <a:rPr lang="en-IL" sz="2400" i="1" dirty="0">
                            <a:latin typeface="Cambria Math" panose="02040503050406030204" pitchFamily="18" charset="0"/>
                          </a:rPr>
                          <m:t>−</m:t>
                        </m:r>
                        <m:r>
                          <a:rPr lang="en-IL" sz="2400" b="0" i="1" dirty="0" smtClean="0">
                            <a:latin typeface="Cambria Math" panose="02040503050406030204" pitchFamily="18" charset="0"/>
                          </a:rPr>
                          <m:t>2</m:t>
                        </m:r>
                        <m:r>
                          <a:rPr lang="en-IL" sz="2400" i="1" dirty="0">
                            <a:latin typeface="Cambria Math" panose="02040503050406030204" pitchFamily="18" charset="0"/>
                          </a:rPr>
                          <m:t>5)</m:t>
                        </m:r>
                      </m:e>
                      <m:sup>
                        <m:r>
                          <a:rPr lang="en-IL" sz="2400" i="1" dirty="0">
                            <a:latin typeface="Cambria Math" panose="02040503050406030204" pitchFamily="18" charset="0"/>
                          </a:rPr>
                          <m:t>2</m:t>
                        </m:r>
                      </m:sup>
                    </m:sSup>
                    <m:r>
                      <a:rPr lang="en-IL" sz="2400" i="1" dirty="0">
                        <a:latin typeface="Cambria Math" panose="02040503050406030204" pitchFamily="18" charset="0"/>
                      </a:rPr>
                      <m:t>  </m:t>
                    </m:r>
                  </m:oMath>
                </a14:m>
                <a:endParaRPr lang="en-IL" sz="2400" dirty="0"/>
              </a:p>
              <a:p>
                <a:r>
                  <a:rPr lang="en-IL" sz="2400" dirty="0"/>
                  <a:t>Constraints </a:t>
                </a:r>
                <a14:m>
                  <m:oMath xmlns:m="http://schemas.openxmlformats.org/officeDocument/2006/math">
                    <m:r>
                      <a:rPr lang="en-IL" sz="2400" b="0" i="1" dirty="0" smtClean="0">
                        <a:latin typeface="Cambria Math" panose="02040503050406030204" pitchFamily="18" charset="0"/>
                      </a:rPr>
                      <m:t>𝑔</m:t>
                    </m:r>
                    <m:r>
                      <a:rPr lang="en-IL" sz="2400" b="0" i="1" dirty="0" smtClean="0">
                        <a:latin typeface="Cambria Math" panose="02040503050406030204" pitchFamily="18" charset="0"/>
                      </a:rPr>
                      <m:t>(</m:t>
                    </m:r>
                    <m:sSub>
                      <m:sSubPr>
                        <m:ctrlPr>
                          <a:rPr lang="en-IL" sz="2400" i="1" dirty="0" smtClean="0">
                            <a:latin typeface="Cambria Math" panose="02040503050406030204" pitchFamily="18" charset="0"/>
                          </a:rPr>
                        </m:ctrlPr>
                      </m:sSubPr>
                      <m:e>
                        <m:r>
                          <a:rPr lang="en-IL" sz="2400" i="1" dirty="0">
                            <a:latin typeface="Cambria Math" panose="02040503050406030204" pitchFamily="18" charset="0"/>
                          </a:rPr>
                          <m:t>𝑥</m:t>
                        </m:r>
                      </m:e>
                      <m:sub>
                        <m:r>
                          <a:rPr lang="en-IL" sz="2400" i="1" dirty="0">
                            <a:latin typeface="Cambria Math" panose="02040503050406030204" pitchFamily="18" charset="0"/>
                          </a:rPr>
                          <m:t>1</m:t>
                        </m:r>
                      </m:sub>
                    </m:sSub>
                    <m:r>
                      <a:rPr lang="en-IL" sz="2400" i="1" dirty="0" smtClean="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b="0" i="1" dirty="0" smtClean="0">
                            <a:latin typeface="Cambria Math" panose="02040503050406030204" pitchFamily="18" charset="0"/>
                          </a:rPr>
                          <m:t>2</m:t>
                        </m:r>
                      </m:sub>
                    </m:sSub>
                    <m:r>
                      <a:rPr lang="en-IL" sz="2400" i="1" dirty="0" smtClean="0">
                        <a:latin typeface="Cambria Math" panose="02040503050406030204" pitchFamily="18" charset="0"/>
                      </a:rPr>
                      <m:t>) = </m:t>
                    </m:r>
                    <m:r>
                      <a:rPr lang="en-IL" sz="2400" i="1" dirty="0" smtClean="0">
                        <a:solidFill>
                          <a:schemeClr val="tx1"/>
                        </a:solidFill>
                        <a:latin typeface="Cambria Math" panose="02040503050406030204" pitchFamily="18" charset="0"/>
                      </a:rPr>
                      <m:t>0.6⋅</m:t>
                    </m:r>
                    <m:sSub>
                      <m:sSubPr>
                        <m:ctrlPr>
                          <a:rPr lang="en-IL" sz="2400" i="1" dirty="0">
                            <a:solidFill>
                              <a:schemeClr val="tx1"/>
                            </a:solidFill>
                            <a:latin typeface="Cambria Math" panose="02040503050406030204" pitchFamily="18" charset="0"/>
                          </a:rPr>
                        </m:ctrlPr>
                      </m:sSubPr>
                      <m:e>
                        <m:r>
                          <a:rPr lang="en-IL" sz="2400" i="1" dirty="0">
                            <a:solidFill>
                              <a:schemeClr val="tx1"/>
                            </a:solidFill>
                            <a:latin typeface="Cambria Math" panose="02040503050406030204" pitchFamily="18" charset="0"/>
                          </a:rPr>
                          <m:t>𝑥</m:t>
                        </m:r>
                      </m:e>
                      <m:sub>
                        <m:r>
                          <a:rPr lang="en-IL" sz="2400" i="1" dirty="0">
                            <a:solidFill>
                              <a:schemeClr val="tx1"/>
                            </a:solidFill>
                            <a:latin typeface="Cambria Math" panose="02040503050406030204" pitchFamily="18" charset="0"/>
                          </a:rPr>
                          <m:t>1</m:t>
                        </m:r>
                      </m:sub>
                    </m:sSub>
                    <m:r>
                      <a:rPr lang="en-IL" sz="2400" i="1" dirty="0" smtClean="0">
                        <a:solidFill>
                          <a:schemeClr val="tx1"/>
                        </a:solidFill>
                        <a:latin typeface="Cambria Math" panose="02040503050406030204" pitchFamily="18" charset="0"/>
                      </a:rPr>
                      <m:t> + 0.7</m:t>
                    </m:r>
                    <m:r>
                      <a:rPr lang="en-IL" sz="2400" i="1" dirty="0">
                        <a:solidFill>
                          <a:schemeClr val="tx1"/>
                        </a:solidFill>
                        <a:latin typeface="Cambria Math" panose="02040503050406030204" pitchFamily="18" charset="0"/>
                      </a:rPr>
                      <m:t>⋅</m:t>
                    </m:r>
                    <m:sSub>
                      <m:sSubPr>
                        <m:ctrlPr>
                          <a:rPr lang="en-IL" sz="2400" i="1" dirty="0">
                            <a:solidFill>
                              <a:schemeClr val="tx1"/>
                            </a:solidFill>
                            <a:latin typeface="Cambria Math" panose="02040503050406030204" pitchFamily="18" charset="0"/>
                          </a:rPr>
                        </m:ctrlPr>
                      </m:sSubPr>
                      <m:e>
                        <m:r>
                          <a:rPr lang="en-IL" sz="2400" i="1" dirty="0">
                            <a:solidFill>
                              <a:schemeClr val="tx1"/>
                            </a:solidFill>
                            <a:latin typeface="Cambria Math" panose="02040503050406030204" pitchFamily="18" charset="0"/>
                          </a:rPr>
                          <m:t>𝑥</m:t>
                        </m:r>
                      </m:e>
                      <m:sub>
                        <m:r>
                          <a:rPr lang="en-IL" sz="2400" i="1" dirty="0">
                            <a:solidFill>
                              <a:schemeClr val="tx1"/>
                            </a:solidFill>
                            <a:latin typeface="Cambria Math" panose="02040503050406030204" pitchFamily="18" charset="0"/>
                          </a:rPr>
                          <m:t>2</m:t>
                        </m:r>
                      </m:sub>
                    </m:sSub>
                    <m:r>
                      <a:rPr lang="en-IL" sz="2400" i="1" dirty="0" smtClean="0">
                        <a:solidFill>
                          <a:schemeClr val="tx1"/>
                        </a:solidFill>
                        <a:latin typeface="Cambria Math" panose="02040503050406030204" pitchFamily="18" charset="0"/>
                      </a:rPr>
                      <m:t> ≤ 60</m:t>
                    </m:r>
                  </m:oMath>
                </a14:m>
                <a:endParaRPr lang="en-US" sz="2400" dirty="0">
                  <a:solidFill>
                    <a:schemeClr val="tx1"/>
                  </a:solidFill>
                </a:endParaRPr>
              </a:p>
              <a:p>
                <a14:m>
                  <m:oMath xmlns:m="http://schemas.openxmlformats.org/officeDocument/2006/math">
                    <m:r>
                      <a:rPr lang="en-IL" sz="2400" b="0" i="1" dirty="0" smtClean="0">
                        <a:latin typeface="Cambria Math" panose="02040503050406030204" pitchFamily="18" charset="0"/>
                      </a:rPr>
                      <m:t>𝑔</m:t>
                    </m:r>
                    <m:d>
                      <m:dPr>
                        <m:ctrlPr>
                          <a:rPr lang="en-IL" sz="2400" b="0" i="1" dirty="0" smtClean="0">
                            <a:latin typeface="Cambria Math" panose="02040503050406030204" pitchFamily="18" charset="0"/>
                          </a:rPr>
                        </m:ctrlPr>
                      </m:dPr>
                      <m:e>
                        <m:sSub>
                          <m:sSubPr>
                            <m:ctrlPr>
                              <a:rPr lang="en-IL" sz="2400" i="1" dirty="0" smtClean="0">
                                <a:latin typeface="Cambria Math" panose="02040503050406030204" pitchFamily="18" charset="0"/>
                              </a:rPr>
                            </m:ctrlPr>
                          </m:sSubPr>
                          <m:e>
                            <m:r>
                              <a:rPr lang="en-IL" sz="2400" i="1" dirty="0">
                                <a:latin typeface="Cambria Math" panose="02040503050406030204" pitchFamily="18" charset="0"/>
                              </a:rPr>
                              <m:t>𝑥</m:t>
                            </m:r>
                          </m:e>
                          <m:sub>
                            <m:r>
                              <a:rPr lang="en-IL" sz="2400" i="1" dirty="0">
                                <a:latin typeface="Cambria Math" panose="02040503050406030204" pitchFamily="18" charset="0"/>
                              </a:rPr>
                              <m:t>1</m:t>
                            </m:r>
                          </m:sub>
                        </m:sSub>
                        <m:r>
                          <a:rPr lang="en-IL" sz="2400" i="1" dirty="0" smtClean="0">
                            <a:latin typeface="Cambria Math" panose="02040503050406030204" pitchFamily="18" charset="0"/>
                          </a:rPr>
                          <m:t>,</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b="0" i="1" dirty="0" smtClean="0">
                                <a:latin typeface="Cambria Math" panose="02040503050406030204" pitchFamily="18" charset="0"/>
                              </a:rPr>
                              <m:t>2</m:t>
                            </m:r>
                          </m:sub>
                        </m:sSub>
                      </m:e>
                    </m:d>
                    <m:r>
                      <a:rPr lang="en-IL" sz="2400" i="1" dirty="0" smtClean="0">
                        <a:latin typeface="Cambria Math" panose="02040503050406030204" pitchFamily="18" charset="0"/>
                      </a:rPr>
                      <m:t>= </m:t>
                    </m:r>
                    <m:r>
                      <a:rPr lang="en-IL" sz="2400" i="1" dirty="0" smtClean="0">
                        <a:solidFill>
                          <a:schemeClr val="tx1"/>
                        </a:solidFill>
                        <a:latin typeface="Cambria Math" panose="02040503050406030204" pitchFamily="18" charset="0"/>
                      </a:rPr>
                      <m:t>0.6⋅</m:t>
                    </m:r>
                    <m:sSub>
                      <m:sSubPr>
                        <m:ctrlPr>
                          <a:rPr lang="en-IL" sz="2400" i="1" dirty="0">
                            <a:solidFill>
                              <a:schemeClr val="tx1"/>
                            </a:solidFill>
                            <a:latin typeface="Cambria Math" panose="02040503050406030204" pitchFamily="18" charset="0"/>
                          </a:rPr>
                        </m:ctrlPr>
                      </m:sSubPr>
                      <m:e>
                        <m:r>
                          <a:rPr lang="en-IL" sz="2400" i="1" dirty="0">
                            <a:solidFill>
                              <a:schemeClr val="tx1"/>
                            </a:solidFill>
                            <a:latin typeface="Cambria Math" panose="02040503050406030204" pitchFamily="18" charset="0"/>
                          </a:rPr>
                          <m:t>𝑥</m:t>
                        </m:r>
                      </m:e>
                      <m:sub>
                        <m:r>
                          <a:rPr lang="en-IL" sz="2400" i="1" dirty="0">
                            <a:solidFill>
                              <a:schemeClr val="tx1"/>
                            </a:solidFill>
                            <a:latin typeface="Cambria Math" panose="02040503050406030204" pitchFamily="18" charset="0"/>
                          </a:rPr>
                          <m:t>1</m:t>
                        </m:r>
                      </m:sub>
                    </m:sSub>
                    <m:r>
                      <a:rPr lang="en-IL" sz="2400" i="1" dirty="0" smtClean="0">
                        <a:solidFill>
                          <a:schemeClr val="tx1"/>
                        </a:solidFill>
                        <a:latin typeface="Cambria Math" panose="02040503050406030204" pitchFamily="18" charset="0"/>
                      </a:rPr>
                      <m:t> + 0.7</m:t>
                    </m:r>
                    <m:r>
                      <a:rPr lang="en-IL" sz="2400" i="1" dirty="0">
                        <a:solidFill>
                          <a:schemeClr val="tx1"/>
                        </a:solidFill>
                        <a:latin typeface="Cambria Math" panose="02040503050406030204" pitchFamily="18" charset="0"/>
                      </a:rPr>
                      <m:t>⋅</m:t>
                    </m:r>
                    <m:sSub>
                      <m:sSubPr>
                        <m:ctrlPr>
                          <a:rPr lang="en-IL" sz="2400" i="1" dirty="0">
                            <a:solidFill>
                              <a:schemeClr val="tx1"/>
                            </a:solidFill>
                            <a:latin typeface="Cambria Math" panose="02040503050406030204" pitchFamily="18" charset="0"/>
                          </a:rPr>
                        </m:ctrlPr>
                      </m:sSubPr>
                      <m:e>
                        <m:r>
                          <a:rPr lang="en-IL" sz="2400" i="1" dirty="0">
                            <a:solidFill>
                              <a:schemeClr val="tx1"/>
                            </a:solidFill>
                            <a:latin typeface="Cambria Math" panose="02040503050406030204" pitchFamily="18" charset="0"/>
                          </a:rPr>
                          <m:t>𝑥</m:t>
                        </m:r>
                      </m:e>
                      <m:sub>
                        <m:r>
                          <a:rPr lang="en-IL" sz="2400" i="1" dirty="0">
                            <a:solidFill>
                              <a:schemeClr val="tx1"/>
                            </a:solidFill>
                            <a:latin typeface="Cambria Math" panose="02040503050406030204" pitchFamily="18" charset="0"/>
                          </a:rPr>
                          <m:t>2</m:t>
                        </m:r>
                      </m:sub>
                    </m:sSub>
                    <m:r>
                      <a:rPr lang="en-IL" sz="2400" i="1" dirty="0" smtClean="0">
                        <a:solidFill>
                          <a:schemeClr val="tx1"/>
                        </a:solidFill>
                        <a:latin typeface="Cambria Math" panose="02040503050406030204" pitchFamily="18" charset="0"/>
                      </a:rPr>
                      <m:t> </m:t>
                    </m:r>
                    <m:r>
                      <a:rPr lang="en-US" sz="2400" b="0" i="1" dirty="0" smtClean="0">
                        <a:solidFill>
                          <a:schemeClr val="tx1"/>
                        </a:solidFill>
                        <a:latin typeface="Cambria Math" panose="02040503050406030204" pitchFamily="18" charset="0"/>
                      </a:rPr>
                      <m:t>−60=0</m:t>
                    </m:r>
                  </m:oMath>
                </a14:m>
                <a:endParaRPr lang="en-US" sz="2400" dirty="0">
                  <a:solidFill>
                    <a:schemeClr val="tx1"/>
                  </a:solidFill>
                </a:endParaRPr>
              </a:p>
              <a:p>
                <a14:m>
                  <m:oMath xmlns:m="http://schemas.openxmlformats.org/officeDocument/2006/math">
                    <m:r>
                      <a:rPr lang="en-US" sz="24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IL" sz="2400" i="1" dirty="0">
                        <a:solidFill>
                          <a:schemeClr val="tx1"/>
                        </a:solidFill>
                        <a:latin typeface="Cambria Math" panose="02040503050406030204" pitchFamily="18" charset="0"/>
                      </a:rPr>
                      <m:t>𝑓</m:t>
                    </m:r>
                    <m:r>
                      <a:rPr lang="en-IL" sz="2400" i="1" dirty="0">
                        <a:solidFill>
                          <a:schemeClr val="tx1"/>
                        </a:solidFill>
                        <a:latin typeface="Cambria Math" panose="02040503050406030204" pitchFamily="18" charset="0"/>
                      </a:rPr>
                      <m:t>(</m:t>
                    </m:r>
                    <m:sSub>
                      <m:sSubPr>
                        <m:ctrlPr>
                          <a:rPr lang="en-IL" sz="2400" i="1" dirty="0">
                            <a:solidFill>
                              <a:schemeClr val="tx1"/>
                            </a:solidFill>
                            <a:latin typeface="Cambria Math" panose="02040503050406030204" pitchFamily="18" charset="0"/>
                          </a:rPr>
                        </m:ctrlPr>
                      </m:sSubPr>
                      <m:e>
                        <m:r>
                          <a:rPr lang="en-IL" sz="2400" i="1" dirty="0">
                            <a:solidFill>
                              <a:schemeClr val="tx1"/>
                            </a:solidFill>
                            <a:latin typeface="Cambria Math" panose="02040503050406030204" pitchFamily="18" charset="0"/>
                          </a:rPr>
                          <m:t>𝑥</m:t>
                        </m:r>
                      </m:e>
                      <m:sub>
                        <m:r>
                          <a:rPr lang="en-IL" sz="2400" i="1" dirty="0">
                            <a:solidFill>
                              <a:schemeClr val="tx1"/>
                            </a:solidFill>
                            <a:latin typeface="Cambria Math" panose="02040503050406030204" pitchFamily="18" charset="0"/>
                          </a:rPr>
                          <m:t>1</m:t>
                        </m:r>
                      </m:sub>
                    </m:sSub>
                    <m:r>
                      <a:rPr lang="en-IL" sz="2400" i="1" dirty="0">
                        <a:solidFill>
                          <a:schemeClr val="tx1"/>
                        </a:solidFill>
                        <a:latin typeface="Cambria Math" panose="02040503050406030204" pitchFamily="18" charset="0"/>
                      </a:rPr>
                      <m:t>,</m:t>
                    </m:r>
                    <m:sSub>
                      <m:sSubPr>
                        <m:ctrlPr>
                          <a:rPr lang="en-IL" sz="2400" i="1" dirty="0">
                            <a:solidFill>
                              <a:schemeClr val="tx1"/>
                            </a:solidFill>
                            <a:latin typeface="Cambria Math" panose="02040503050406030204" pitchFamily="18" charset="0"/>
                          </a:rPr>
                        </m:ctrlPr>
                      </m:sSubPr>
                      <m:e>
                        <m:r>
                          <a:rPr lang="en-IL" sz="2400" i="1" dirty="0">
                            <a:solidFill>
                              <a:schemeClr val="tx1"/>
                            </a:solidFill>
                            <a:latin typeface="Cambria Math" panose="02040503050406030204" pitchFamily="18" charset="0"/>
                          </a:rPr>
                          <m:t>𝑥</m:t>
                        </m:r>
                      </m:e>
                      <m:sub>
                        <m:r>
                          <a:rPr lang="en-IL" sz="2400" i="1" dirty="0">
                            <a:solidFill>
                              <a:schemeClr val="tx1"/>
                            </a:solidFill>
                            <a:latin typeface="Cambria Math" panose="02040503050406030204" pitchFamily="18" charset="0"/>
                          </a:rPr>
                          <m:t>2</m:t>
                        </m:r>
                      </m:sub>
                    </m:sSub>
                    <m:r>
                      <a:rPr lang="en-IL" sz="2400" i="1" dirty="0">
                        <a:solidFill>
                          <a:schemeClr val="tx1"/>
                        </a:solidFill>
                        <a:latin typeface="Cambria Math" panose="02040503050406030204" pitchFamily="18" charset="0"/>
                      </a:rPr>
                      <m:t>)</m:t>
                    </m:r>
                  </m:oMath>
                </a14:m>
                <a:r>
                  <a:rPr lang="en-US" sz="2400" dirty="0">
                    <a:solidFill>
                      <a:schemeClr val="tx1"/>
                    </a:solidFill>
                  </a:rPr>
                  <a:t> = </a:t>
                </a:r>
                <a14:m>
                  <m:oMath xmlns:m="http://schemas.openxmlformats.org/officeDocument/2006/math">
                    <m:r>
                      <a:rPr lang="en-US" sz="2400" b="0" i="1" smtClean="0">
                        <a:solidFill>
                          <a:schemeClr val="tx1"/>
                        </a:solidFill>
                        <a:latin typeface="Cambria Math" panose="02040503050406030204" pitchFamily="18" charset="0"/>
                      </a:rPr>
                      <m:t>2</m:t>
                    </m:r>
                    <m:r>
                      <a:rPr lang="en-IL" sz="2400" i="1" dirty="0">
                        <a:solidFill>
                          <a:schemeClr val="tx1"/>
                        </a:solidFill>
                        <a:latin typeface="Cambria Math" panose="02040503050406030204" pitchFamily="18" charset="0"/>
                      </a:rPr>
                      <m:t>⋅</m:t>
                    </m:r>
                    <m:d>
                      <m:dPr>
                        <m:ctrlPr>
                          <a:rPr lang="en-IL" sz="2400" i="1" dirty="0">
                            <a:solidFill>
                              <a:schemeClr val="tx1"/>
                            </a:solidFill>
                            <a:latin typeface="Cambria Math" panose="02040503050406030204" pitchFamily="18" charset="0"/>
                          </a:rPr>
                        </m:ctrlPr>
                      </m:dPr>
                      <m:e>
                        <m:sSub>
                          <m:sSubPr>
                            <m:ctrlPr>
                              <a:rPr lang="en-IL" sz="2400" i="1" dirty="0">
                                <a:solidFill>
                                  <a:schemeClr val="tx1"/>
                                </a:solidFill>
                                <a:latin typeface="Cambria Math" panose="02040503050406030204" pitchFamily="18" charset="0"/>
                              </a:rPr>
                            </m:ctrlPr>
                          </m:sSubPr>
                          <m:e>
                            <m:r>
                              <a:rPr lang="en-IL" sz="2400" i="1" dirty="0">
                                <a:solidFill>
                                  <a:schemeClr val="tx1"/>
                                </a:solidFill>
                                <a:latin typeface="Cambria Math" panose="02040503050406030204" pitchFamily="18" charset="0"/>
                              </a:rPr>
                              <m:t>𝑥</m:t>
                            </m:r>
                          </m:e>
                          <m:sub>
                            <m:r>
                              <a:rPr lang="en-IL" sz="2400" i="1" dirty="0">
                                <a:solidFill>
                                  <a:schemeClr val="tx1"/>
                                </a:solidFill>
                                <a:latin typeface="Cambria Math" panose="02040503050406030204" pitchFamily="18" charset="0"/>
                              </a:rPr>
                              <m:t>1</m:t>
                            </m:r>
                          </m:sub>
                        </m:sSub>
                        <m:r>
                          <a:rPr lang="en-IL" sz="2400" i="1" dirty="0">
                            <a:solidFill>
                              <a:schemeClr val="tx1"/>
                            </a:solidFill>
                            <a:latin typeface="Cambria Math" panose="02040503050406030204" pitchFamily="18" charset="0"/>
                          </a:rPr>
                          <m:t>−75</m:t>
                        </m:r>
                      </m:e>
                    </m:d>
                    <m:acc>
                      <m:accPr>
                        <m:chr m:val="̂"/>
                        <m:ctrlPr>
                          <a:rPr lang="en-IL" sz="2400" i="1" smtClean="0">
                            <a:solidFill>
                              <a:schemeClr val="tx1"/>
                            </a:solidFill>
                            <a:latin typeface="Cambria Math" panose="02040503050406030204" pitchFamily="18" charset="0"/>
                          </a:rPr>
                        </m:ctrlPr>
                      </m:acc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b="0" i="1" dirty="0" smtClean="0">
                                <a:latin typeface="Cambria Math" panose="02040503050406030204" pitchFamily="18" charset="0"/>
                              </a:rPr>
                              <m:t>1</m:t>
                            </m:r>
                          </m:sub>
                        </m:sSub>
                      </m:e>
                    </m:acc>
                    <m:r>
                      <a:rPr lang="en-IL" sz="2400" i="1">
                        <a:latin typeface="Cambria Math" panose="02040503050406030204" pitchFamily="18" charset="0"/>
                      </a:rPr>
                      <m:t>+</m:t>
                    </m:r>
                    <m:r>
                      <a:rPr lang="en-US" sz="2400" i="1">
                        <a:latin typeface="Cambria Math" panose="02040503050406030204" pitchFamily="18" charset="0"/>
                      </a:rPr>
                      <m:t>2</m:t>
                    </m:r>
                    <m:r>
                      <a:rPr lang="en-IL" sz="2400" i="1" dirty="0">
                        <a:latin typeface="Cambria Math" panose="02040503050406030204" pitchFamily="18" charset="0"/>
                      </a:rPr>
                      <m:t>⋅</m:t>
                    </m:r>
                    <m:d>
                      <m:dPr>
                        <m:ctrlPr>
                          <a:rPr lang="en-IL" sz="2400" i="1" dirty="0">
                            <a:latin typeface="Cambria Math" panose="02040503050406030204" pitchFamily="18" charset="0"/>
                          </a:rPr>
                        </m:ctrlPr>
                      </m:d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b="0" i="1" dirty="0" smtClean="0">
                                <a:latin typeface="Cambria Math" panose="02040503050406030204" pitchFamily="18" charset="0"/>
                              </a:rPr>
                              <m:t>2</m:t>
                            </m:r>
                          </m:sub>
                        </m:sSub>
                        <m:r>
                          <a:rPr lang="en-IL" sz="2400" i="1" dirty="0">
                            <a:latin typeface="Cambria Math" panose="02040503050406030204" pitchFamily="18" charset="0"/>
                          </a:rPr>
                          <m:t>−</m:t>
                        </m:r>
                        <m:r>
                          <a:rPr lang="en-US" sz="2400" b="0" i="1" dirty="0" smtClean="0">
                            <a:latin typeface="Cambria Math" panose="02040503050406030204" pitchFamily="18" charset="0"/>
                          </a:rPr>
                          <m:t>25</m:t>
                        </m:r>
                      </m:e>
                    </m:d>
                    <m:acc>
                      <m:accPr>
                        <m:chr m:val="̂"/>
                        <m:ctrlPr>
                          <a:rPr lang="en-IL" sz="2400" i="1" smtClean="0">
                            <a:latin typeface="Cambria Math" panose="02040503050406030204" pitchFamily="18" charset="0"/>
                          </a:rPr>
                        </m:ctrlPr>
                      </m:acc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i="1" dirty="0">
                                <a:latin typeface="Cambria Math" panose="02040503050406030204" pitchFamily="18" charset="0"/>
                              </a:rPr>
                              <m:t>2</m:t>
                            </m:r>
                          </m:sub>
                        </m:sSub>
                      </m:e>
                    </m:acc>
                  </m:oMath>
                </a14:m>
                <a:endParaRPr lang="en-US" sz="2400" dirty="0"/>
              </a:p>
              <a:p>
                <a14:m>
                  <m:oMath xmlns:m="http://schemas.openxmlformats.org/officeDocument/2006/math">
                    <m:r>
                      <a:rPr lang="en-US" sz="24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0" i="1" dirty="0" smtClean="0">
                        <a:solidFill>
                          <a:schemeClr val="tx1"/>
                        </a:solidFill>
                        <a:latin typeface="Cambria Math" panose="02040503050406030204" pitchFamily="18" charset="0"/>
                      </a:rPr>
                      <m:t>𝑔</m:t>
                    </m:r>
                    <m:r>
                      <a:rPr lang="en-IL" sz="2400" i="1" dirty="0">
                        <a:solidFill>
                          <a:schemeClr val="tx1"/>
                        </a:solidFill>
                        <a:latin typeface="Cambria Math" panose="02040503050406030204" pitchFamily="18" charset="0"/>
                      </a:rPr>
                      <m:t>(</m:t>
                    </m:r>
                    <m:sSub>
                      <m:sSubPr>
                        <m:ctrlPr>
                          <a:rPr lang="en-IL" sz="2400" i="1" dirty="0">
                            <a:solidFill>
                              <a:schemeClr val="tx1"/>
                            </a:solidFill>
                            <a:latin typeface="Cambria Math" panose="02040503050406030204" pitchFamily="18" charset="0"/>
                          </a:rPr>
                        </m:ctrlPr>
                      </m:sSubPr>
                      <m:e>
                        <m:r>
                          <a:rPr lang="en-IL" sz="2400" i="1" dirty="0">
                            <a:solidFill>
                              <a:schemeClr val="tx1"/>
                            </a:solidFill>
                            <a:latin typeface="Cambria Math" panose="02040503050406030204" pitchFamily="18" charset="0"/>
                          </a:rPr>
                          <m:t>𝑥</m:t>
                        </m:r>
                      </m:e>
                      <m:sub>
                        <m:r>
                          <a:rPr lang="en-IL" sz="2400" i="1" dirty="0">
                            <a:solidFill>
                              <a:schemeClr val="tx1"/>
                            </a:solidFill>
                            <a:latin typeface="Cambria Math" panose="02040503050406030204" pitchFamily="18" charset="0"/>
                          </a:rPr>
                          <m:t>1</m:t>
                        </m:r>
                      </m:sub>
                    </m:sSub>
                    <m:r>
                      <a:rPr lang="en-IL" sz="2400" i="1" dirty="0">
                        <a:solidFill>
                          <a:schemeClr val="tx1"/>
                        </a:solidFill>
                        <a:latin typeface="Cambria Math" panose="02040503050406030204" pitchFamily="18" charset="0"/>
                      </a:rPr>
                      <m:t>,</m:t>
                    </m:r>
                    <m:sSub>
                      <m:sSubPr>
                        <m:ctrlPr>
                          <a:rPr lang="en-IL" sz="2400" i="1" dirty="0">
                            <a:solidFill>
                              <a:schemeClr val="tx1"/>
                            </a:solidFill>
                            <a:latin typeface="Cambria Math" panose="02040503050406030204" pitchFamily="18" charset="0"/>
                          </a:rPr>
                        </m:ctrlPr>
                      </m:sSubPr>
                      <m:e>
                        <m:r>
                          <a:rPr lang="en-IL" sz="2400" i="1" dirty="0">
                            <a:solidFill>
                              <a:schemeClr val="tx1"/>
                            </a:solidFill>
                            <a:latin typeface="Cambria Math" panose="02040503050406030204" pitchFamily="18" charset="0"/>
                          </a:rPr>
                          <m:t>𝑥</m:t>
                        </m:r>
                      </m:e>
                      <m:sub>
                        <m:r>
                          <a:rPr lang="en-IL" sz="2400" i="1" dirty="0">
                            <a:solidFill>
                              <a:schemeClr val="tx1"/>
                            </a:solidFill>
                            <a:latin typeface="Cambria Math" panose="02040503050406030204" pitchFamily="18" charset="0"/>
                          </a:rPr>
                          <m:t>2</m:t>
                        </m:r>
                      </m:sub>
                    </m:sSub>
                    <m:r>
                      <a:rPr lang="en-IL" sz="2400" i="1" dirty="0">
                        <a:solidFill>
                          <a:schemeClr val="tx1"/>
                        </a:solidFill>
                        <a:latin typeface="Cambria Math" panose="02040503050406030204" pitchFamily="18" charset="0"/>
                      </a:rPr>
                      <m:t>)</m:t>
                    </m:r>
                  </m:oMath>
                </a14:m>
                <a:r>
                  <a:rPr lang="en-US" sz="2400" dirty="0">
                    <a:solidFill>
                      <a:schemeClr val="tx1"/>
                    </a:solidFill>
                  </a:rPr>
                  <a:t> = </a:t>
                </a:r>
                <a14:m>
                  <m:oMath xmlns:m="http://schemas.openxmlformats.org/officeDocument/2006/math">
                    <m:r>
                      <a:rPr lang="en-US" sz="2400" b="0" i="1" smtClean="0">
                        <a:solidFill>
                          <a:schemeClr val="tx1"/>
                        </a:solidFill>
                        <a:latin typeface="Cambria Math" panose="02040503050406030204" pitchFamily="18" charset="0"/>
                      </a:rPr>
                      <m:t>0.6</m:t>
                    </m:r>
                    <m:acc>
                      <m:accPr>
                        <m:chr m:val="̂"/>
                        <m:ctrlPr>
                          <a:rPr lang="en-IL" sz="2400" i="1" smtClean="0">
                            <a:solidFill>
                              <a:schemeClr val="tx1"/>
                            </a:solidFill>
                            <a:latin typeface="Cambria Math" panose="02040503050406030204" pitchFamily="18" charset="0"/>
                          </a:rPr>
                        </m:ctrlPr>
                      </m:acc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b="0" i="1" dirty="0" smtClean="0">
                                <a:latin typeface="Cambria Math" panose="02040503050406030204" pitchFamily="18" charset="0"/>
                              </a:rPr>
                              <m:t>1</m:t>
                            </m:r>
                          </m:sub>
                        </m:sSub>
                      </m:e>
                    </m:acc>
                    <m:r>
                      <a:rPr lang="en-IL" sz="2400" i="1">
                        <a:latin typeface="Cambria Math" panose="02040503050406030204" pitchFamily="18" charset="0"/>
                      </a:rPr>
                      <m:t>+</m:t>
                    </m:r>
                    <m:r>
                      <a:rPr lang="en-US" sz="2400" i="1" smtClean="0">
                        <a:latin typeface="Cambria Math" panose="02040503050406030204" pitchFamily="18" charset="0"/>
                      </a:rPr>
                      <m:t>0</m:t>
                    </m:r>
                    <m:r>
                      <a:rPr lang="en-US" sz="2400" b="0" i="1" smtClean="0">
                        <a:latin typeface="Cambria Math" panose="02040503050406030204" pitchFamily="18" charset="0"/>
                      </a:rPr>
                      <m:t>.7</m:t>
                    </m:r>
                    <m:acc>
                      <m:accPr>
                        <m:chr m:val="̂"/>
                        <m:ctrlPr>
                          <a:rPr lang="en-IL" sz="2400" i="1" smtClean="0">
                            <a:latin typeface="Cambria Math" panose="02040503050406030204" pitchFamily="18" charset="0"/>
                          </a:rPr>
                        </m:ctrlPr>
                      </m:acc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i="1" dirty="0">
                                <a:latin typeface="Cambria Math" panose="02040503050406030204" pitchFamily="18" charset="0"/>
                              </a:rPr>
                              <m:t>2</m:t>
                            </m:r>
                          </m:sub>
                        </m:sSub>
                      </m:e>
                    </m:acc>
                  </m:oMath>
                </a14:m>
                <a:endParaRPr lang="en-US" sz="2400" dirty="0"/>
              </a:p>
              <a:p>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𝑓</m:t>
                    </m:r>
                    <m:r>
                      <a:rPr lang="en-US" sz="2400" b="0" i="1" smtClean="0">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latin typeface="Cambria Math" panose="02040503050406030204" pitchFamily="18" charset="0"/>
                        <a:ea typeface="Calibri" panose="020F0502020204030204" pitchFamily="34" charset="0"/>
                        <a:cs typeface="Times New Roman" panose="02020603050405020304" pitchFamily="18" charset="0"/>
                      </a:rPr>
                      <m:t>λ</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𝑔</m:t>
                    </m:r>
                    <m:r>
                      <a:rPr lang="en-US" sz="2400" b="0" i="1" smtClean="0">
                        <a:latin typeface="Cambria Math" panose="02040503050406030204" pitchFamily="18" charset="0"/>
                        <a:ea typeface="Calibri" panose="020F0502020204030204" pitchFamily="34" charset="0"/>
                        <a:cs typeface="Times New Roman" panose="02020603050405020304" pitchFamily="18" charset="0"/>
                      </a:rPr>
                      <m:t>=</m:t>
                    </m:r>
                  </m:oMath>
                </a14:m>
                <a:r>
                  <a:rPr lang="en-US" sz="2400" dirty="0"/>
                  <a:t> </a:t>
                </a:r>
                <a14:m>
                  <m:oMath xmlns:m="http://schemas.openxmlformats.org/officeDocument/2006/math">
                    <m:r>
                      <a:rPr lang="en-US" sz="2400" i="1">
                        <a:latin typeface="Cambria Math" panose="02040503050406030204" pitchFamily="18" charset="0"/>
                      </a:rPr>
                      <m:t>2</m:t>
                    </m:r>
                    <m:r>
                      <a:rPr lang="en-IL" sz="2400" i="1" dirty="0">
                        <a:latin typeface="Cambria Math" panose="02040503050406030204" pitchFamily="18" charset="0"/>
                      </a:rPr>
                      <m:t>⋅</m:t>
                    </m:r>
                    <m:d>
                      <m:dPr>
                        <m:ctrlPr>
                          <a:rPr lang="en-IL" sz="2400" i="1" dirty="0">
                            <a:latin typeface="Cambria Math" panose="02040503050406030204" pitchFamily="18" charset="0"/>
                          </a:rPr>
                        </m:ctrlPr>
                      </m:d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IL" sz="2400" i="1" dirty="0">
                                <a:latin typeface="Cambria Math" panose="02040503050406030204" pitchFamily="18" charset="0"/>
                              </a:rPr>
                              <m:t>1</m:t>
                            </m:r>
                          </m:sub>
                        </m:sSub>
                        <m:r>
                          <a:rPr lang="en-IL" sz="2400" i="1" dirty="0">
                            <a:latin typeface="Cambria Math" panose="02040503050406030204" pitchFamily="18" charset="0"/>
                          </a:rPr>
                          <m:t>−75</m:t>
                        </m:r>
                      </m:e>
                    </m:d>
                    <m:acc>
                      <m:accPr>
                        <m:chr m:val="̂"/>
                        <m:ctrlPr>
                          <a:rPr lang="en-IL" sz="2400" i="1">
                            <a:latin typeface="Cambria Math" panose="02040503050406030204" pitchFamily="18" charset="0"/>
                          </a:rPr>
                        </m:ctrlPr>
                      </m:acc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i="1" dirty="0">
                                <a:latin typeface="Cambria Math" panose="02040503050406030204" pitchFamily="18" charset="0"/>
                              </a:rPr>
                              <m:t>1</m:t>
                            </m:r>
                          </m:sub>
                        </m:sSub>
                      </m:e>
                    </m:acc>
                    <m:r>
                      <a:rPr lang="en-IL" sz="2400" i="1">
                        <a:latin typeface="Cambria Math" panose="02040503050406030204" pitchFamily="18" charset="0"/>
                      </a:rPr>
                      <m:t>+</m:t>
                    </m:r>
                    <m:r>
                      <a:rPr lang="en-US" sz="2400" i="1">
                        <a:latin typeface="Cambria Math" panose="02040503050406030204" pitchFamily="18" charset="0"/>
                      </a:rPr>
                      <m:t>2</m:t>
                    </m:r>
                    <m:r>
                      <a:rPr lang="en-IL" sz="2400" i="1" dirty="0">
                        <a:latin typeface="Cambria Math" panose="02040503050406030204" pitchFamily="18" charset="0"/>
                      </a:rPr>
                      <m:t>⋅</m:t>
                    </m:r>
                    <m:d>
                      <m:dPr>
                        <m:ctrlPr>
                          <a:rPr lang="en-IL" sz="2400" i="1" dirty="0">
                            <a:latin typeface="Cambria Math" panose="02040503050406030204" pitchFamily="18" charset="0"/>
                          </a:rPr>
                        </m:ctrlPr>
                      </m:d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i="1" dirty="0">
                                <a:latin typeface="Cambria Math" panose="02040503050406030204" pitchFamily="18" charset="0"/>
                              </a:rPr>
                              <m:t>2</m:t>
                            </m:r>
                          </m:sub>
                        </m:sSub>
                        <m:r>
                          <a:rPr lang="en-IL" sz="2400" i="1" dirty="0">
                            <a:latin typeface="Cambria Math" panose="02040503050406030204" pitchFamily="18" charset="0"/>
                          </a:rPr>
                          <m:t>−</m:t>
                        </m:r>
                        <m:r>
                          <a:rPr lang="en-US" sz="2400" i="1" dirty="0">
                            <a:latin typeface="Cambria Math" panose="02040503050406030204" pitchFamily="18" charset="0"/>
                          </a:rPr>
                          <m:t>25</m:t>
                        </m:r>
                      </m:e>
                    </m:d>
                    <m:acc>
                      <m:accPr>
                        <m:chr m:val="̂"/>
                        <m:ctrlPr>
                          <a:rPr lang="en-IL" sz="2400" i="1">
                            <a:latin typeface="Cambria Math" panose="02040503050406030204" pitchFamily="18" charset="0"/>
                          </a:rPr>
                        </m:ctrlPr>
                      </m:acc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i="1" dirty="0">
                                <a:latin typeface="Cambria Math" panose="02040503050406030204" pitchFamily="18" charset="0"/>
                              </a:rPr>
                              <m:t>2</m:t>
                            </m:r>
                          </m:sub>
                        </m:sSub>
                      </m:e>
                    </m:acc>
                    <m:r>
                      <a:rPr lang="en-US" sz="2400" b="0" i="1" dirty="0" smtClean="0">
                        <a:latin typeface="Cambria Math" panose="02040503050406030204" pitchFamily="18" charset="0"/>
                      </a:rPr>
                      <m:t>+</m:t>
                    </m:r>
                    <m:r>
                      <m:rPr>
                        <m:sty m:val="p"/>
                      </m:rPr>
                      <a:rPr lang="en-US" sz="2400">
                        <a:latin typeface="Cambria Math" panose="02040503050406030204" pitchFamily="18" charset="0"/>
                        <a:ea typeface="Calibri" panose="020F0502020204030204" pitchFamily="34" charset="0"/>
                        <a:cs typeface="Times New Roman" panose="02020603050405020304" pitchFamily="18" charset="0"/>
                      </a:rPr>
                      <m:t>λ</m:t>
                    </m:r>
                    <m:d>
                      <m:dPr>
                        <m:ctrlPr>
                          <a:rPr lang="en-US" sz="2400" b="0" i="1" smtClean="0">
                            <a:latin typeface="Cambria Math" panose="02040503050406030204" pitchFamily="18" charset="0"/>
                            <a:ea typeface="Calibri" panose="020F0502020204030204" pitchFamily="34" charset="0"/>
                            <a:cs typeface="Times New Roman" panose="02020603050405020304" pitchFamily="18" charset="0"/>
                          </a:rPr>
                        </m:ctrlPr>
                      </m:dPr>
                      <m:e>
                        <m:r>
                          <a:rPr lang="en-US" sz="2400" i="1">
                            <a:latin typeface="Cambria Math" panose="02040503050406030204" pitchFamily="18" charset="0"/>
                          </a:rPr>
                          <m:t>0.6</m:t>
                        </m:r>
                        <m:acc>
                          <m:accPr>
                            <m:chr m:val="̂"/>
                            <m:ctrlPr>
                              <a:rPr lang="en-IL" sz="2400" i="1">
                                <a:latin typeface="Cambria Math" panose="02040503050406030204" pitchFamily="18" charset="0"/>
                              </a:rPr>
                            </m:ctrlPr>
                          </m:acc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i="1" dirty="0">
                                    <a:latin typeface="Cambria Math" panose="02040503050406030204" pitchFamily="18" charset="0"/>
                                  </a:rPr>
                                  <m:t>1</m:t>
                                </m:r>
                              </m:sub>
                            </m:sSub>
                          </m:e>
                        </m:acc>
                        <m:r>
                          <a:rPr lang="en-IL" sz="2400" i="1">
                            <a:latin typeface="Cambria Math" panose="02040503050406030204" pitchFamily="18" charset="0"/>
                          </a:rPr>
                          <m:t>+</m:t>
                        </m:r>
                        <m:r>
                          <a:rPr lang="en-US" sz="2400" i="1">
                            <a:latin typeface="Cambria Math" panose="02040503050406030204" pitchFamily="18" charset="0"/>
                          </a:rPr>
                          <m:t>0.7</m:t>
                        </m:r>
                        <m:acc>
                          <m:accPr>
                            <m:chr m:val="̂"/>
                            <m:ctrlPr>
                              <a:rPr lang="en-IL" sz="2400" i="1">
                                <a:latin typeface="Cambria Math" panose="02040503050406030204" pitchFamily="18" charset="0"/>
                              </a:rPr>
                            </m:ctrlPr>
                          </m:accPr>
                          <m:e>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i="1" dirty="0">
                                    <a:latin typeface="Cambria Math" panose="02040503050406030204" pitchFamily="18" charset="0"/>
                                  </a:rPr>
                                  <m:t>2</m:t>
                                </m:r>
                              </m:sub>
                            </m:sSub>
                          </m:e>
                        </m:acc>
                      </m:e>
                    </m:d>
                    <m:r>
                      <a:rPr lang="en-US" sz="2400" b="0" i="1" dirty="0" smtClean="0">
                        <a:latin typeface="Cambria Math" panose="02040503050406030204" pitchFamily="18" charset="0"/>
                      </a:rPr>
                      <m:t>=0</m:t>
                    </m:r>
                  </m:oMath>
                </a14:m>
                <a:endParaRPr lang="en-US" sz="2400" dirty="0"/>
              </a:p>
              <a:p>
                <a14:m>
                  <m:oMath xmlns:m="http://schemas.openxmlformats.org/officeDocument/2006/math">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i="1" dirty="0">
                            <a:latin typeface="Cambria Math" panose="02040503050406030204" pitchFamily="18" charset="0"/>
                          </a:rPr>
                          <m:t>1</m:t>
                        </m:r>
                      </m:sub>
                    </m:sSub>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1245</m:t>
                        </m:r>
                      </m:num>
                      <m:den>
                        <m:r>
                          <a:rPr lang="en-US" sz="2400" i="1" dirty="0">
                            <a:latin typeface="Cambria Math" panose="02040503050406030204" pitchFamily="18" charset="0"/>
                          </a:rPr>
                          <m:t>17</m:t>
                        </m:r>
                      </m:den>
                    </m:f>
                    <m:r>
                      <a:rPr lang="en-US" sz="2400" i="1" dirty="0">
                        <a:latin typeface="Cambria Math" panose="02040503050406030204" pitchFamily="18" charset="0"/>
                      </a:rPr>
                      <m:t>=73.23, </m:t>
                    </m:r>
                    <m:sSub>
                      <m:sSubPr>
                        <m:ctrlPr>
                          <a:rPr lang="en-IL" sz="2400" i="1" dirty="0">
                            <a:latin typeface="Cambria Math" panose="02040503050406030204" pitchFamily="18" charset="0"/>
                          </a:rPr>
                        </m:ctrlPr>
                      </m:sSubPr>
                      <m:e>
                        <m:r>
                          <a:rPr lang="en-IL" sz="2400" i="1" dirty="0">
                            <a:latin typeface="Cambria Math" panose="02040503050406030204" pitchFamily="18" charset="0"/>
                          </a:rPr>
                          <m:t>𝑥</m:t>
                        </m:r>
                      </m:e>
                      <m:sub>
                        <m:r>
                          <a:rPr lang="en-US" sz="2400" b="0" i="1" dirty="0" smtClean="0">
                            <a:latin typeface="Cambria Math" panose="02040503050406030204" pitchFamily="18" charset="0"/>
                          </a:rPr>
                          <m:t>2</m:t>
                        </m:r>
                      </m:sub>
                    </m:sSub>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390</m:t>
                        </m:r>
                      </m:num>
                      <m:den>
                        <m:r>
                          <a:rPr lang="en-US" sz="2400" i="1" dirty="0">
                            <a:latin typeface="Cambria Math" panose="02040503050406030204" pitchFamily="18" charset="0"/>
                          </a:rPr>
                          <m:t>17</m:t>
                        </m:r>
                      </m:den>
                    </m:f>
                    <m:r>
                      <a:rPr lang="en-US" sz="2400" i="1" dirty="0">
                        <a:latin typeface="Cambria Math" panose="02040503050406030204" pitchFamily="18" charset="0"/>
                      </a:rPr>
                      <m:t>=</m:t>
                    </m:r>
                    <m:r>
                      <a:rPr lang="en-US" sz="2400" b="0" i="1" dirty="0" smtClean="0">
                        <a:latin typeface="Cambria Math" panose="02040503050406030204" pitchFamily="18" charset="0"/>
                      </a:rPr>
                      <m:t>22.94,</m:t>
                    </m:r>
                    <m:r>
                      <a:rPr lang="en-US" sz="2400" b="0" i="0" dirty="0" smtClean="0">
                        <a:latin typeface="Cambria Math" panose="02040503050406030204" pitchFamily="18" charset="0"/>
                      </a:rPr>
                      <m:t>  </m:t>
                    </m:r>
                    <m:r>
                      <m:rPr>
                        <m:sty m:val="p"/>
                      </m:rPr>
                      <a:rPr lang="en-US" sz="2400">
                        <a:latin typeface="Cambria Math" panose="02040503050406030204" pitchFamily="18" charset="0"/>
                        <a:ea typeface="Calibri" panose="020F0502020204030204" pitchFamily="34" charset="0"/>
                        <a:cs typeface="Times New Roman" panose="02020603050405020304" pitchFamily="18" charset="0"/>
                      </a:rPr>
                      <m:t>λ</m:t>
                    </m:r>
                    <m:r>
                      <a:rPr lang="en-US" sz="2400" b="0" i="0" smtClean="0">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dirty="0">
                            <a:latin typeface="Cambria Math" panose="02040503050406030204" pitchFamily="18" charset="0"/>
                          </a:rPr>
                        </m:ctrlPr>
                      </m:fPr>
                      <m:num>
                        <m:r>
                          <a:rPr lang="en-US" sz="2400" b="0" i="1" dirty="0" smtClean="0">
                            <a:latin typeface="Cambria Math" panose="02040503050406030204" pitchFamily="18" charset="0"/>
                          </a:rPr>
                          <m:t>10</m:t>
                        </m:r>
                        <m:r>
                          <a:rPr lang="en-US" sz="2400" i="1" dirty="0">
                            <a:latin typeface="Cambria Math" panose="02040503050406030204" pitchFamily="18" charset="0"/>
                          </a:rPr>
                          <m:t>0</m:t>
                        </m:r>
                      </m:num>
                      <m:den>
                        <m:r>
                          <a:rPr lang="en-US" sz="2400" i="1" dirty="0">
                            <a:latin typeface="Cambria Math" panose="02040503050406030204" pitchFamily="18" charset="0"/>
                          </a:rPr>
                          <m:t>17</m:t>
                        </m:r>
                      </m:den>
                    </m:f>
                    <m:r>
                      <a:rPr lang="en-US" sz="2400" b="0" i="1" dirty="0" smtClean="0">
                        <a:latin typeface="Cambria Math" panose="02040503050406030204" pitchFamily="18" charset="0"/>
                      </a:rPr>
                      <m:t>=5.88</m:t>
                    </m:r>
                  </m:oMath>
                </a14:m>
                <a:endParaRPr lang="en-US" sz="2400" dirty="0"/>
              </a:p>
            </p:txBody>
          </p:sp>
        </mc:Choice>
        <mc:Fallback xmlns="">
          <p:sp>
            <p:nvSpPr>
              <p:cNvPr id="3" name="Content Placeholder 2">
                <a:extLst>
                  <a:ext uri="{FF2B5EF4-FFF2-40B4-BE49-F238E27FC236}">
                    <a16:creationId xmlns:a16="http://schemas.microsoft.com/office/drawing/2014/main" id="{90E8A47E-9D4A-4D70-B23A-B0AC3757292F}"/>
                  </a:ext>
                </a:extLst>
              </p:cNvPr>
              <p:cNvSpPr>
                <a:spLocks noGrp="1" noRot="1" noChangeAspect="1" noMove="1" noResize="1" noEditPoints="1" noAdjustHandles="1" noChangeArrowheads="1" noChangeShapeType="1" noTextEdit="1"/>
              </p:cNvSpPr>
              <p:nvPr>
                <p:ph idx="1"/>
              </p:nvPr>
            </p:nvSpPr>
            <p:spPr>
              <a:xfrm>
                <a:off x="685801" y="1869600"/>
                <a:ext cx="10840914" cy="4842350"/>
              </a:xfrm>
              <a:blipFill>
                <a:blip r:embed="rId3"/>
                <a:stretch>
                  <a:fillRect l="-787" t="-1134"/>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11</a:t>
            </a:fld>
            <a:endParaRPr lang="en-US" noProof="0" dirty="0"/>
          </a:p>
        </p:txBody>
      </p:sp>
      <p:sp>
        <p:nvSpPr>
          <p:cNvPr id="7" name="Date Placeholder 4">
            <a:extLst>
              <a:ext uri="{FF2B5EF4-FFF2-40B4-BE49-F238E27FC236}">
                <a16:creationId xmlns:a16="http://schemas.microsoft.com/office/drawing/2014/main" id="{B44EE70E-9F34-4DD4-94D7-3C5D80A9583A}"/>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pic>
        <p:nvPicPr>
          <p:cNvPr id="9" name="Picture 2" descr="Icon, weights icon - Free download on Iconfinder">
            <a:extLst>
              <a:ext uri="{FF2B5EF4-FFF2-40B4-BE49-F238E27FC236}">
                <a16:creationId xmlns:a16="http://schemas.microsoft.com/office/drawing/2014/main" id="{041990EB-223D-4D6F-8F08-E9D3EE124081}"/>
              </a:ext>
            </a:extLst>
          </p:cNvPr>
          <p:cNvPicPr>
            <a:picLocks noChangeAspect="1" noChangeArrowheads="1"/>
          </p:cNvPicPr>
          <p:nvPr/>
        </p:nvPicPr>
        <p:blipFill>
          <a:blip r:embed="rId4">
            <a:alphaModFix/>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275375" y="609600"/>
            <a:ext cx="1260000" cy="1260000"/>
          </a:xfrm>
          <a:prstGeom prst="rect">
            <a:avLst/>
          </a:prstGeom>
          <a:noFill/>
        </p:spPr>
      </p:pic>
    </p:spTree>
    <p:extLst>
      <p:ext uri="{BB962C8B-B14F-4D97-AF65-F5344CB8AC3E}">
        <p14:creationId xmlns:p14="http://schemas.microsoft.com/office/powerpoint/2010/main" val="106791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7458074" cy="1260000"/>
          </a:xfrm>
        </p:spPr>
        <p:txBody>
          <a:bodyPr/>
          <a:lstStyle/>
          <a:p>
            <a:r>
              <a:rPr lang="en-US" sz="3200" dirty="0"/>
              <a:t>Defining a new question vector</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0"/>
                <a:ext cx="11175999" cy="4378799"/>
              </a:xfrm>
            </p:spPr>
            <p:txBody>
              <a:bodyPr>
                <a:noAutofit/>
              </a:bodyPr>
              <a:lstStyle/>
              <a:p>
                <a:pPr>
                  <a:buClrTx/>
                </a:pPr>
                <a:r>
                  <a:rPr lang="en-US" sz="2400" dirty="0">
                    <a:latin typeface="Corbel (Body)"/>
                  </a:rPr>
                  <a:t>Let say a student has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n</m:t>
                        </m:r>
                      </m:e>
                      <m:sub>
                        <m:r>
                          <a:rPr lang="en-US" sz="2400">
                            <a:latin typeface="Cambria Math" panose="02040503050406030204" pitchFamily="18" charset="0"/>
                          </a:rPr>
                          <m:t>1</m:t>
                        </m:r>
                      </m:sub>
                    </m:sSub>
                  </m:oMath>
                </a14:m>
                <a:r>
                  <a:rPr lang="en-US" sz="2400" dirty="0">
                    <a:latin typeface="Corbel (Body)"/>
                  </a:rPr>
                  <a:t> questions and private tutor has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n</m:t>
                        </m:r>
                      </m:e>
                      <m:sub>
                        <m:r>
                          <a:rPr lang="en-US" sz="2400">
                            <a:latin typeface="Cambria Math" panose="02040503050406030204" pitchFamily="18" charset="0"/>
                          </a:rPr>
                          <m:t>2</m:t>
                        </m:r>
                      </m:sub>
                    </m:sSub>
                  </m:oMath>
                </a14:m>
                <a:r>
                  <a:rPr lang="en-US" sz="2400" dirty="0">
                    <a:latin typeface="Corbel (Body)"/>
                  </a:rPr>
                  <a:t> questions.</a:t>
                </a:r>
              </a:p>
              <a:p>
                <a:pPr>
                  <a:buClrTx/>
                </a:pPr>
                <a:r>
                  <a:rPr lang="en-US" sz="2400" dirty="0">
                    <a:latin typeface="Corbel (Body)"/>
                  </a:rPr>
                  <a:t>Administrator defines the student and private tutor questionnaire.</a:t>
                </a:r>
              </a:p>
              <a:p>
                <a:pPr>
                  <a:buClrTx/>
                </a:pPr>
                <a:r>
                  <a:rPr lang="en-US" sz="2400" dirty="0">
                    <a:latin typeface="Corbel (Body)"/>
                  </a:rPr>
                  <a:t>The weight</a:t>
                </a:r>
                <a:r>
                  <a:rPr lang="en-IL" sz="2400" dirty="0">
                    <a:latin typeface="Corbel (Body)"/>
                  </a:rPr>
                  <a:t>s</a:t>
                </a:r>
                <a:r>
                  <a:rPr lang="en-US" sz="2400" dirty="0">
                    <a:latin typeface="Corbel (Body)"/>
                  </a:rPr>
                  <a:t> of those questions represented by a vector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m:t>
                            </m:r>
                          </m:e>
                          <m:sub>
                            <m:r>
                              <m:rPr>
                                <m:sty m:val="p"/>
                              </m:rPr>
                              <a:rPr lang="en-US" sz="2400" b="0" i="0" smtClean="0">
                                <a:latin typeface="Cambria Math" panose="02040503050406030204" pitchFamily="18" charset="0"/>
                              </a:rPr>
                              <m:t>i</m:t>
                            </m:r>
                          </m:sub>
                        </m:sSub>
                      </m:e>
                    </m:acc>
                    <m:r>
                      <a:rPr lang="en-US" sz="2400">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m:t>
                            </m:r>
                          </m:e>
                          <m:sub>
                            <m:r>
                              <a:rPr lang="en-US" sz="2400">
                                <a:latin typeface="Cambria Math" panose="02040503050406030204" pitchFamily="18" charset="0"/>
                              </a:rPr>
                              <m:t>1</m:t>
                            </m:r>
                          </m:sub>
                        </m:sSub>
                      </m:e>
                      <m:sub>
                        <m:r>
                          <a:rPr lang="en-US" sz="240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m:t>
                            </m:r>
                          </m:e>
                          <m:sub>
                            <m:r>
                              <a:rPr lang="en-US" sz="2400">
                                <a:latin typeface="Cambria Math" panose="02040503050406030204" pitchFamily="18" charset="0"/>
                              </a:rPr>
                              <m:t>1</m:t>
                            </m:r>
                          </m:sub>
                        </m:sSub>
                      </m:e>
                      <m:sub>
                        <m:r>
                          <a:rPr lang="en-US" sz="2400">
                            <a:latin typeface="Cambria Math" panose="02040503050406030204" pitchFamily="18" charset="0"/>
                          </a:rPr>
                          <m:t>2</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m:t>
                            </m:r>
                          </m:e>
                          <m:sub>
                            <m:r>
                              <a:rPr lang="en-US" sz="2400">
                                <a:latin typeface="Cambria Math" panose="02040503050406030204" pitchFamily="18" charset="0"/>
                              </a:rPr>
                              <m:t>1</m:t>
                            </m:r>
                          </m:sub>
                        </m:sSub>
                      </m:e>
                      <m: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n</m:t>
                            </m:r>
                          </m:e>
                          <m:sub>
                            <m:r>
                              <m:rPr>
                                <m:sty m:val="p"/>
                              </m:rPr>
                              <a:rPr lang="en-US" sz="2400" b="0" i="0" smtClean="0">
                                <a:latin typeface="Cambria Math" panose="02040503050406030204" pitchFamily="18" charset="0"/>
                              </a:rPr>
                              <m:t>i</m:t>
                            </m:r>
                          </m:sub>
                        </m:sSub>
                      </m:sub>
                    </m:sSub>
                    <m:r>
                      <a:rPr lang="en-US" sz="2400">
                        <a:latin typeface="Cambria Math" panose="02040503050406030204" pitchFamily="18" charset="0"/>
                      </a:rPr>
                      <m:t>)</m:t>
                    </m:r>
                  </m:oMath>
                </a14:m>
                <a:r>
                  <a:rPr lang="en-US" sz="2400" dirty="0">
                    <a:latin typeface="Corbel (Body)"/>
                  </a:rPr>
                  <a:t>.</a:t>
                </a:r>
              </a:p>
              <a:p>
                <a:pPr>
                  <a:buClrTx/>
                </a:pPr>
                <a:r>
                  <a:rPr lang="en-US" sz="2400" dirty="0">
                    <a:latin typeface="Corbel (Body)"/>
                  </a:rPr>
                  <a:t>The answers of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m:t>
                            </m:r>
                          </m:e>
                          <m:sub>
                            <m:r>
                              <m:rPr>
                                <m:sty m:val="p"/>
                              </m:rPr>
                              <a:rPr lang="en-US" sz="2400" b="0" i="0" smtClean="0">
                                <a:latin typeface="Cambria Math" panose="02040503050406030204" pitchFamily="18" charset="0"/>
                              </a:rPr>
                              <m:t>i</m:t>
                            </m:r>
                          </m:sub>
                        </m:sSub>
                      </m:e>
                    </m:acc>
                  </m:oMath>
                </a14:m>
                <a:r>
                  <a:rPr lang="en-US" sz="2400" dirty="0">
                    <a:latin typeface="Corbel (Body)"/>
                  </a:rPr>
                  <a:t> represented by a new vector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t</m:t>
                            </m:r>
                          </m:e>
                          <m:sub>
                            <m:r>
                              <m:rPr>
                                <m:sty m:val="p"/>
                              </m:rPr>
                              <a:rPr lang="en-US" sz="2400" b="0" i="0" smtClean="0">
                                <a:latin typeface="Cambria Math" panose="02040503050406030204" pitchFamily="18" charset="0"/>
                              </a:rPr>
                              <m:t>i</m:t>
                            </m:r>
                          </m:sub>
                        </m:sSub>
                      </m:e>
                    </m:acc>
                    <m:r>
                      <a:rPr lang="en-US" sz="2400">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t</m:t>
                                </m:r>
                              </m:e>
                              <m:sub>
                                <m:r>
                                  <a:rPr lang="en-US" sz="2400">
                                    <a:latin typeface="Cambria Math" panose="02040503050406030204" pitchFamily="18" charset="0"/>
                                  </a:rPr>
                                  <m:t>1</m:t>
                                </m:r>
                              </m:sub>
                            </m:sSub>
                          </m:e>
                          <m:sub>
                            <m:r>
                              <a:rPr lang="en-US" sz="2400">
                                <a:latin typeface="Cambria Math" panose="02040503050406030204" pitchFamily="18" charset="0"/>
                              </a:rPr>
                              <m:t>1</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t</m:t>
                                </m:r>
                              </m:e>
                              <m:sub>
                                <m:r>
                                  <a:rPr lang="en-US" sz="2400">
                                    <a:latin typeface="Cambria Math" panose="02040503050406030204" pitchFamily="18" charset="0"/>
                                  </a:rPr>
                                  <m:t>1</m:t>
                                </m:r>
                              </m:sub>
                            </m:sSub>
                          </m:e>
                          <m:sub>
                            <m:r>
                              <a:rPr lang="en-US" sz="2400">
                                <a:latin typeface="Cambria Math" panose="02040503050406030204" pitchFamily="18" charset="0"/>
                              </a:rPr>
                              <m:t>2</m:t>
                            </m:r>
                          </m:sub>
                        </m:sSub>
                        <m:r>
                          <a:rPr lang="en-US" sz="2400">
                            <a:latin typeface="Cambria Math" panose="02040503050406030204" pitchFamily="18" charset="0"/>
                          </a:rPr>
                          <m:t>, …, </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t</m:t>
                                </m:r>
                              </m:e>
                              <m:sub>
                                <m:r>
                                  <a:rPr lang="en-US" sz="2400">
                                    <a:latin typeface="Cambria Math" panose="02040503050406030204" pitchFamily="18" charset="0"/>
                                  </a:rPr>
                                  <m:t>1</m:t>
                                </m:r>
                              </m:sub>
                            </m:sSub>
                          </m:e>
                          <m: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n</m:t>
                                </m:r>
                              </m:e>
                              <m:sub>
                                <m:r>
                                  <m:rPr>
                                    <m:sty m:val="p"/>
                                  </m:rPr>
                                  <a:rPr lang="en-US" sz="2400" b="0" i="0" smtClean="0">
                                    <a:latin typeface="Cambria Math" panose="02040503050406030204" pitchFamily="18" charset="0"/>
                                  </a:rPr>
                                  <m:t>i</m:t>
                                </m:r>
                              </m:sub>
                            </m:sSub>
                          </m:sub>
                        </m:sSub>
                      </m:e>
                    </m:d>
                    <m:r>
                      <a:rPr lang="en-US" sz="2400">
                        <a:latin typeface="Cambria Math" panose="02040503050406030204" pitchFamily="18" charset="0"/>
                      </a:rPr>
                      <m:t>, </m:t>
                    </m:r>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t</m:t>
                            </m:r>
                          </m:e>
                          <m:sub>
                            <m:r>
                              <a:rPr lang="en-US" sz="2400">
                                <a:latin typeface="Cambria Math" panose="02040503050406030204" pitchFamily="18" charset="0"/>
                              </a:rPr>
                              <m:t>1</m:t>
                            </m:r>
                          </m:sub>
                        </m:sSub>
                      </m:e>
                      <m:sub>
                        <m:r>
                          <m:rPr>
                            <m:sty m:val="p"/>
                          </m:rPr>
                          <a:rPr lang="en-US" sz="2400" b="0" i="0" smtClean="0">
                            <a:latin typeface="Cambria Math" panose="02040503050406030204" pitchFamily="18" charset="0"/>
                          </a:rPr>
                          <m:t>j</m:t>
                        </m:r>
                      </m:sub>
                    </m:sSub>
                    <m:r>
                      <a:rPr lang="en-US" sz="2400">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a:latin typeface="Cambria Math" panose="02040503050406030204" pitchFamily="18" charset="0"/>
                          </a:rPr>
                          <m:t>0</m:t>
                        </m:r>
                        <m:r>
                          <a:rPr lang="en-US" sz="2400">
                            <a:latin typeface="Cambria Math" panose="02040503050406030204" pitchFamily="18" charset="0"/>
                          </a:rPr>
                          <m:t>, </m:t>
                        </m:r>
                        <m:r>
                          <a:rPr lang="en-US" sz="2400">
                            <a:latin typeface="Cambria Math" panose="02040503050406030204" pitchFamily="18" charset="0"/>
                          </a:rPr>
                          <m:t>1</m:t>
                        </m:r>
                      </m:e>
                    </m:d>
                  </m:oMath>
                </a14:m>
                <a:r>
                  <a:rPr lang="en-US" sz="2400" dirty="0">
                    <a:latin typeface="Corbel (Body)"/>
                  </a:rPr>
                  <a:t>.</a:t>
                </a:r>
              </a:p>
              <a:p>
                <a:pPr>
                  <a:buClrTx/>
                </a:pPr>
                <a:r>
                  <a:rPr lang="en-US" sz="2400" dirty="0">
                    <a:latin typeface="Corbel (Body)"/>
                  </a:rPr>
                  <a:t>The weights </a:t>
                </a:r>
                <a14:m>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m</m:t>
                            </m:r>
                          </m:e>
                          <m:sub>
                            <m:r>
                              <m:rPr>
                                <m:sty m:val="p"/>
                              </m:rPr>
                              <a:rPr lang="en-US" sz="2400">
                                <a:latin typeface="Cambria Math" panose="02040503050406030204" pitchFamily="18" charset="0"/>
                              </a:rPr>
                              <m:t>i</m:t>
                            </m:r>
                          </m:sub>
                        </m:sSub>
                      </m:e>
                    </m:acc>
                  </m:oMath>
                </a14:m>
                <a:r>
                  <a:rPr lang="en-US" sz="2400" dirty="0">
                    <a:latin typeface="Corbel (Body)"/>
                  </a:rPr>
                  <a:t> vector of the questions will be initialized by the same weight of each question </a:t>
                </a:r>
                <a14:m>
                  <m:oMath xmlns:m="http://schemas.openxmlformats.org/officeDocument/2006/math">
                    <m:f>
                      <m:fPr>
                        <m:ctrlPr>
                          <a:rPr lang="en-US" sz="2400" i="1">
                            <a:latin typeface="Cambria Math" panose="02040503050406030204" pitchFamily="18" charset="0"/>
                          </a:rPr>
                        </m:ctrlPr>
                      </m:fPr>
                      <m:num>
                        <m:r>
                          <a:rPr lang="en-US" sz="2400">
                            <a:latin typeface="Cambria Math" panose="02040503050406030204" pitchFamily="18" charset="0"/>
                          </a:rPr>
                          <m:t>1</m:t>
                        </m:r>
                        <m:r>
                          <a:rPr lang="en-US" sz="2400" b="0" i="1" smtClean="0">
                            <a:latin typeface="Cambria Math" panose="02040503050406030204" pitchFamily="18" charset="0"/>
                          </a:rPr>
                          <m:t>00</m:t>
                        </m:r>
                      </m:num>
                      <m:den>
                        <m:sSub>
                          <m:sSubPr>
                            <m:ctrlPr>
                              <a:rPr lang="en-US" sz="2400" i="1">
                                <a:latin typeface="Cambria Math" panose="02040503050406030204" pitchFamily="18" charset="0"/>
                              </a:rPr>
                            </m:ctrlPr>
                          </m:sSubPr>
                          <m:e>
                            <m:r>
                              <m:rPr>
                                <m:sty m:val="p"/>
                              </m:rPr>
                              <a:rPr lang="en-US" sz="2400">
                                <a:latin typeface="Cambria Math" panose="02040503050406030204" pitchFamily="18" charset="0"/>
                              </a:rPr>
                              <m:t>n</m:t>
                            </m:r>
                          </m:e>
                          <m:sub>
                            <m:r>
                              <m:rPr>
                                <m:sty m:val="p"/>
                              </m:rPr>
                              <a:rPr lang="en-US" sz="2400">
                                <a:latin typeface="Cambria Math" panose="02040503050406030204" pitchFamily="18" charset="0"/>
                              </a:rPr>
                              <m:t>i</m:t>
                            </m:r>
                          </m:sub>
                        </m:sSub>
                      </m:den>
                    </m:f>
                  </m:oMath>
                </a14:m>
                <a:r>
                  <a:rPr lang="en-IL" sz="2400" dirty="0">
                    <a:solidFill>
                      <a:schemeClr val="tx1"/>
                    </a:solidFill>
                    <a:latin typeface="Corbel (Body)"/>
                  </a:rPr>
                  <a:t> or </a:t>
                </a:r>
                <a:r>
                  <a:rPr lang="en-US" sz="2400" dirty="0">
                    <a:latin typeface="Corbel (Body)"/>
                  </a:rPr>
                  <a:t>by amount of weights that sum to 100.</a:t>
                </a:r>
                <a:endParaRPr lang="en-US" sz="2400" dirty="0">
                  <a:solidFill>
                    <a:schemeClr val="tx1"/>
                  </a:solidFill>
                  <a:latin typeface="Corbel (Body)"/>
                </a:endParaRPr>
              </a:p>
            </p:txBody>
          </p:sp>
        </mc:Choice>
        <mc:Fallback xmlns="">
          <p:sp>
            <p:nvSpPr>
              <p:cNvPr id="3" name="Content Placeholder 2">
                <a:extLst>
                  <a:ext uri="{FF2B5EF4-FFF2-40B4-BE49-F238E27FC236}">
                    <a16:creationId xmlns:a16="http://schemas.microsoft.com/office/drawing/2014/main" id="{90E8A47E-9D4A-4D70-B23A-B0AC3757292F}"/>
                  </a:ext>
                </a:extLst>
              </p:cNvPr>
              <p:cNvSpPr>
                <a:spLocks noGrp="1" noRot="1" noChangeAspect="1" noMove="1" noResize="1" noEditPoints="1" noAdjustHandles="1" noChangeArrowheads="1" noChangeShapeType="1" noTextEdit="1"/>
              </p:cNvSpPr>
              <p:nvPr>
                <p:ph idx="1"/>
              </p:nvPr>
            </p:nvSpPr>
            <p:spPr>
              <a:xfrm>
                <a:off x="685801" y="1869600"/>
                <a:ext cx="11175999" cy="4378799"/>
              </a:xfrm>
              <a:blipFill>
                <a:blip r:embed="rId3"/>
                <a:stretch>
                  <a:fillRect l="-764" t="-1114"/>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12</a:t>
            </a:fld>
            <a:endParaRPr lang="en-US" noProof="0" dirty="0"/>
          </a:p>
        </p:txBody>
      </p:sp>
      <p:sp>
        <p:nvSpPr>
          <p:cNvPr id="7" name="Date Placeholder 4">
            <a:extLst>
              <a:ext uri="{FF2B5EF4-FFF2-40B4-BE49-F238E27FC236}">
                <a16:creationId xmlns:a16="http://schemas.microsoft.com/office/drawing/2014/main" id="{505B69FA-B39B-4FA8-9D97-E0B1CEF86CE9}"/>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pic>
        <p:nvPicPr>
          <p:cNvPr id="1026" name="Picture 2" descr="Question mark Computer Icons Encapsulated PostScript - question ...">
            <a:extLst>
              <a:ext uri="{FF2B5EF4-FFF2-40B4-BE49-F238E27FC236}">
                <a16:creationId xmlns:a16="http://schemas.microsoft.com/office/drawing/2014/main" id="{59684D4D-3C9F-46BA-A637-AEF527BDE9D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43875" y="837724"/>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724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6410324" cy="1260000"/>
          </a:xfrm>
        </p:spPr>
        <p:txBody>
          <a:bodyPr/>
          <a:lstStyle/>
          <a:p>
            <a:pPr lvl="0" defTabSz="1066800">
              <a:lnSpc>
                <a:spcPct val="90000"/>
              </a:lnSpc>
              <a:spcAft>
                <a:spcPct val="35000"/>
              </a:spcAft>
            </a:pPr>
            <a:r>
              <a:rPr lang="en-US" sz="3200" dirty="0"/>
              <a:t>answer the questionnaire </a:t>
            </a:r>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2" y="1869600"/>
            <a:ext cx="9220198" cy="4378799"/>
          </a:xfrm>
        </p:spPr>
        <p:txBody>
          <a:bodyPr>
            <a:noAutofit/>
          </a:bodyPr>
          <a:lstStyle/>
          <a:p>
            <a:pPr>
              <a:buClrTx/>
            </a:pPr>
            <a:r>
              <a:rPr lang="en-US" sz="2400" dirty="0"/>
              <a:t>On registration, the student and the tutor must answer the questions about themselves.</a:t>
            </a:r>
          </a:p>
          <a:p>
            <a:pPr>
              <a:buClrTx/>
            </a:pPr>
            <a:r>
              <a:rPr lang="en-US" sz="2400" dirty="0"/>
              <a:t>This step is similar to the process of giving feedback after the end of the session.</a:t>
            </a:r>
            <a:endParaRPr lang="en-US" sz="2400" dirty="0">
              <a:solidFill>
                <a:schemeClr val="tx1"/>
              </a:solidFill>
              <a:latin typeface="Corbel (Body)"/>
            </a:endParaRPr>
          </a:p>
        </p:txBody>
      </p:sp>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13</a:t>
            </a:fld>
            <a:endParaRPr lang="en-US" noProof="0" dirty="0"/>
          </a:p>
        </p:txBody>
      </p:sp>
      <p:sp>
        <p:nvSpPr>
          <p:cNvPr id="7" name="Date Placeholder 4">
            <a:extLst>
              <a:ext uri="{FF2B5EF4-FFF2-40B4-BE49-F238E27FC236}">
                <a16:creationId xmlns:a16="http://schemas.microsoft.com/office/drawing/2014/main" id="{EC1DA515-6243-46A3-883A-28A271986B91}"/>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pic>
        <p:nvPicPr>
          <p:cNvPr id="2050" name="Picture 2" descr="Answer, Call, Iphone Icon PNG And Vector #1229056 - PNG Images - PNGio">
            <a:extLst>
              <a:ext uri="{FF2B5EF4-FFF2-40B4-BE49-F238E27FC236}">
                <a16:creationId xmlns:a16="http://schemas.microsoft.com/office/drawing/2014/main" id="{D0E06D24-B654-4F11-8594-5CF07037D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096125" y="774696"/>
            <a:ext cx="867201" cy="867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624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7286624" cy="1260000"/>
          </a:xfrm>
        </p:spPr>
        <p:txBody>
          <a:bodyPr/>
          <a:lstStyle/>
          <a:p>
            <a:pPr lvl="0" defTabSz="1066800">
              <a:lnSpc>
                <a:spcPct val="90000"/>
              </a:lnSpc>
              <a:spcAft>
                <a:spcPct val="35000"/>
              </a:spcAft>
            </a:pPr>
            <a:r>
              <a:rPr lang="en-US" sz="3200" dirty="0"/>
              <a:t>Calculate the  matching grade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0"/>
                <a:ext cx="10015693" cy="4378799"/>
              </a:xfrm>
            </p:spPr>
            <p:txBody>
              <a:bodyPr>
                <a:noAutofit/>
              </a:bodyPr>
              <a:lstStyle/>
              <a:p>
                <a:pPr>
                  <a:buClrTx/>
                </a:pPr>
                <a:r>
                  <a:rPr lang="en-US" sz="2400" dirty="0">
                    <a:latin typeface="+mj-lt"/>
                  </a:rPr>
                  <a:t>According to weight vector and the user answer vector,  the matching grade can be calculated as </a:t>
                </a:r>
                <a14:m>
                  <m:oMath xmlns:m="http://schemas.openxmlformats.org/officeDocument/2006/math">
                    <m:acc>
                      <m:accPr>
                        <m:chr m:val="⃗"/>
                        <m:ctrlPr>
                          <a:rPr lang="en-US" sz="2400" i="1" spc="-300">
                            <a:latin typeface="Cambria Math" panose="02040503050406030204" pitchFamily="18" charset="0"/>
                          </a:rPr>
                        </m:ctrlPr>
                      </m:accPr>
                      <m:e>
                        <m:r>
                          <m:rPr>
                            <m:sty m:val="p"/>
                          </m:rPr>
                          <a:rPr lang="en-US" sz="2400" b="0" i="0" spc="-300">
                            <a:latin typeface="Cambria Math" panose="02040503050406030204" pitchFamily="18" charset="0"/>
                          </a:rPr>
                          <m:t>m</m:t>
                        </m:r>
                      </m:e>
                    </m:acc>
                    <m:r>
                      <a:rPr lang="en-US" sz="2400" b="0" i="0" spc="-300">
                        <a:latin typeface="Cambria Math" panose="02040503050406030204" pitchFamily="18" charset="0"/>
                        <a:ea typeface="Cambria Math" panose="02040503050406030204" pitchFamily="18" charset="0"/>
                      </a:rPr>
                      <m:t>⋅</m:t>
                    </m:r>
                    <m:acc>
                      <m:accPr>
                        <m:chr m:val="⃗"/>
                        <m:ctrlPr>
                          <a:rPr lang="en-US" sz="2400" i="1" spc="-300">
                            <a:latin typeface="Cambria Math" panose="02040503050406030204" pitchFamily="18" charset="0"/>
                          </a:rPr>
                        </m:ctrlPr>
                      </m:accPr>
                      <m:e>
                        <m:r>
                          <m:rPr>
                            <m:sty m:val="p"/>
                          </m:rPr>
                          <a:rPr lang="en-US" sz="2400" b="0" i="0" spc="-300">
                            <a:latin typeface="Cambria Math" panose="02040503050406030204" pitchFamily="18" charset="0"/>
                          </a:rPr>
                          <m:t>t</m:t>
                        </m:r>
                      </m:e>
                    </m:acc>
                    <m:r>
                      <a:rPr lang="en-US" sz="2400" b="0" i="0" spc="-300">
                        <a:latin typeface="Cambria Math" panose="02040503050406030204" pitchFamily="18" charset="0"/>
                      </a:rPr>
                      <m:t>=</m:t>
                    </m:r>
                    <m:nary>
                      <m:naryPr>
                        <m:chr m:val="∑"/>
                        <m:ctrlPr>
                          <a:rPr lang="en-US" sz="2400" i="1" spc="-300">
                            <a:latin typeface="Cambria Math" panose="02040503050406030204" pitchFamily="18" charset="0"/>
                          </a:rPr>
                        </m:ctrlPr>
                      </m:naryPr>
                      <m:sub>
                        <m:r>
                          <m:rPr>
                            <m:sty m:val="p"/>
                            <m:brk m:alnAt="23"/>
                          </m:rPr>
                          <a:rPr lang="en-US" sz="2400" b="0" i="0" spc="-300">
                            <a:latin typeface="Cambria Math" panose="02040503050406030204" pitchFamily="18" charset="0"/>
                          </a:rPr>
                          <m:t>i</m:t>
                        </m:r>
                        <m:r>
                          <a:rPr lang="en-US" sz="2400" b="0" i="0" spc="-300">
                            <a:latin typeface="Cambria Math" panose="02040503050406030204" pitchFamily="18" charset="0"/>
                          </a:rPr>
                          <m:t>=</m:t>
                        </m:r>
                        <m:r>
                          <a:rPr lang="en-US" sz="2400" b="0" i="0" spc="-300">
                            <a:latin typeface="Cambria Math" panose="02040503050406030204" pitchFamily="18" charset="0"/>
                          </a:rPr>
                          <m:t>1</m:t>
                        </m:r>
                      </m:sub>
                      <m:sup>
                        <m:r>
                          <m:rPr>
                            <m:sty m:val="p"/>
                          </m:rPr>
                          <a:rPr lang="en-US" sz="2400" b="0" i="0" spc="-300">
                            <a:latin typeface="Cambria Math" panose="02040503050406030204" pitchFamily="18" charset="0"/>
                          </a:rPr>
                          <m:t>n</m:t>
                        </m:r>
                      </m:sup>
                      <m:e>
                        <m:sSub>
                          <m:sSubPr>
                            <m:ctrlPr>
                              <a:rPr lang="en-US" sz="2400" i="1" spc="-300">
                                <a:latin typeface="Cambria Math" panose="02040503050406030204" pitchFamily="18" charset="0"/>
                              </a:rPr>
                            </m:ctrlPr>
                          </m:sSubPr>
                          <m:e>
                            <m:r>
                              <m:rPr>
                                <m:sty m:val="p"/>
                              </m:rPr>
                              <a:rPr lang="en-US" sz="2400" b="0" i="0" spc="-300">
                                <a:latin typeface="Cambria Math" panose="02040503050406030204" pitchFamily="18" charset="0"/>
                              </a:rPr>
                              <m:t>m</m:t>
                            </m:r>
                          </m:e>
                          <m:sub>
                            <m:r>
                              <m:rPr>
                                <m:sty m:val="p"/>
                              </m:rPr>
                              <a:rPr lang="en-US" sz="2400" b="0" i="0" spc="-300">
                                <a:latin typeface="Cambria Math" panose="02040503050406030204" pitchFamily="18" charset="0"/>
                              </a:rPr>
                              <m:t>i</m:t>
                            </m:r>
                          </m:sub>
                        </m:sSub>
                        <m:r>
                          <a:rPr lang="en-US" sz="2400" b="0" i="0" spc="-300">
                            <a:latin typeface="Cambria Math" panose="02040503050406030204" pitchFamily="18" charset="0"/>
                          </a:rPr>
                          <m:t>∗</m:t>
                        </m:r>
                        <m:sSub>
                          <m:sSubPr>
                            <m:ctrlPr>
                              <a:rPr lang="en-US" sz="2400" i="1" spc="-300">
                                <a:latin typeface="Cambria Math" panose="02040503050406030204" pitchFamily="18" charset="0"/>
                              </a:rPr>
                            </m:ctrlPr>
                          </m:sSubPr>
                          <m:e>
                            <m:r>
                              <m:rPr>
                                <m:sty m:val="p"/>
                              </m:rPr>
                              <a:rPr lang="en-US" sz="2400" b="0" i="0" spc="-300">
                                <a:latin typeface="Cambria Math" panose="02040503050406030204" pitchFamily="18" charset="0"/>
                              </a:rPr>
                              <m:t>t</m:t>
                            </m:r>
                          </m:e>
                          <m:sub>
                            <m:r>
                              <m:rPr>
                                <m:sty m:val="p"/>
                              </m:rPr>
                              <a:rPr lang="en-US" sz="2400" b="0" i="0" spc="-300">
                                <a:latin typeface="Cambria Math" panose="02040503050406030204" pitchFamily="18" charset="0"/>
                              </a:rPr>
                              <m:t>i</m:t>
                            </m:r>
                          </m:sub>
                        </m:sSub>
                      </m:e>
                    </m:nary>
                  </m:oMath>
                </a14:m>
                <a:r>
                  <a:rPr lang="en-US" sz="2400" spc="-300" dirty="0">
                    <a:latin typeface="+mj-lt"/>
                  </a:rPr>
                  <a:t>.</a:t>
                </a:r>
              </a:p>
              <a:p>
                <a:pPr>
                  <a:buClrTx/>
                </a:pPr>
                <a:endParaRPr lang="en-US" sz="2800" dirty="0"/>
              </a:p>
              <a:p>
                <a:pPr>
                  <a:buClrTx/>
                </a:pPr>
                <a:endParaRPr lang="en-US" sz="2600" dirty="0">
                  <a:solidFill>
                    <a:schemeClr val="tx1"/>
                  </a:solidFill>
                  <a:latin typeface="Corbel (Body)"/>
                </a:endParaRPr>
              </a:p>
            </p:txBody>
          </p:sp>
        </mc:Choice>
        <mc:Fallback xmlns="">
          <p:sp>
            <p:nvSpPr>
              <p:cNvPr id="3" name="Content Placeholder 2">
                <a:extLst>
                  <a:ext uri="{FF2B5EF4-FFF2-40B4-BE49-F238E27FC236}">
                    <a16:creationId xmlns:a16="http://schemas.microsoft.com/office/drawing/2014/main" id="{90E8A47E-9D4A-4D70-B23A-B0AC3757292F}"/>
                  </a:ext>
                </a:extLst>
              </p:cNvPr>
              <p:cNvSpPr>
                <a:spLocks noGrp="1" noRot="1" noChangeAspect="1" noMove="1" noResize="1" noEditPoints="1" noAdjustHandles="1" noChangeArrowheads="1" noChangeShapeType="1" noTextEdit="1"/>
              </p:cNvSpPr>
              <p:nvPr>
                <p:ph idx="1"/>
              </p:nvPr>
            </p:nvSpPr>
            <p:spPr>
              <a:xfrm>
                <a:off x="685801" y="1869600"/>
                <a:ext cx="10015693" cy="4378799"/>
              </a:xfrm>
              <a:blipFill>
                <a:blip r:embed="rId3"/>
                <a:stretch>
                  <a:fillRect l="-853" t="-1114" r="-914"/>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14</a:t>
            </a:fld>
            <a:endParaRPr lang="en-US" noProof="0" dirty="0"/>
          </a:p>
        </p:txBody>
      </p:sp>
      <p:sp>
        <p:nvSpPr>
          <p:cNvPr id="7" name="Date Placeholder 4">
            <a:extLst>
              <a:ext uri="{FF2B5EF4-FFF2-40B4-BE49-F238E27FC236}">
                <a16:creationId xmlns:a16="http://schemas.microsoft.com/office/drawing/2014/main" id="{FF410920-7E9C-40D0-996A-3F1B5CBEA681}"/>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pic>
        <p:nvPicPr>
          <p:cNvPr id="3074" name="Picture 2" descr="A Grade Png Transparent Images – Free PNG Images Vector, PSD ...">
            <a:extLst>
              <a:ext uri="{FF2B5EF4-FFF2-40B4-BE49-F238E27FC236}">
                <a16:creationId xmlns:a16="http://schemas.microsoft.com/office/drawing/2014/main" id="{9A1E6BFC-FACF-457C-9C1D-28683367054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896012" y="762636"/>
            <a:ext cx="1034313" cy="875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42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de, coding, development, paper, pencil, programming, pseudo ...">
            <a:extLst>
              <a:ext uri="{FF2B5EF4-FFF2-40B4-BE49-F238E27FC236}">
                <a16:creationId xmlns:a16="http://schemas.microsoft.com/office/drawing/2014/main" id="{12102637-57AF-44BE-9547-089665A67DA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9000" contrast="100000"/>
                    </a14:imgEffect>
                  </a14:imgLayer>
                </a14:imgProps>
              </a:ext>
              <a:ext uri="{28A0092B-C50C-407E-A947-70E740481C1C}">
                <a14:useLocalDpi xmlns:a14="http://schemas.microsoft.com/office/drawing/2010/main" val="0"/>
              </a:ext>
            </a:extLst>
          </a:blip>
          <a:srcRect/>
          <a:stretch>
            <a:fillRect/>
          </a:stretch>
        </p:blipFill>
        <p:spPr bwMode="auto">
          <a:xfrm>
            <a:off x="10096287" y="743678"/>
            <a:ext cx="991843" cy="9918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sz="3200" dirty="0"/>
              <a:t>Find the most suitable tutors pseudocode</a:t>
            </a:r>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AF2D2FB-D360-4B0E-BAC3-11267E311B0A}"/>
                  </a:ext>
                </a:extLst>
              </p:cNvPr>
              <p:cNvSpPr/>
              <p:nvPr/>
            </p:nvSpPr>
            <p:spPr>
              <a:xfrm>
                <a:off x="316395" y="1735521"/>
                <a:ext cx="11559209" cy="4124527"/>
              </a:xfrm>
              <a:prstGeom prst="rect">
                <a:avLst/>
              </a:prstGeom>
            </p:spPr>
            <p:txBody>
              <a:bodyPr wrap="square">
                <a:spAutoFit/>
              </a:bodyPr>
              <a:lstStyle/>
              <a:p>
                <a:pPr indent="228600">
                  <a:lnSpc>
                    <a:spcPct val="110000"/>
                  </a:lnSpc>
                  <a:spcAft>
                    <a:spcPts val="600"/>
                  </a:spcAft>
                </a:pPr>
                <a14:m>
                  <m:oMathPara xmlns:m="http://schemas.openxmlformats.org/officeDocument/2006/math">
                    <m:oMathParaPr>
                      <m:jc m:val="left"/>
                    </m:oMathParaPr>
                    <m:oMath xmlns:m="http://schemas.openxmlformats.org/officeDocument/2006/math">
                      <m:r>
                        <m:rPr>
                          <m:nor/>
                        </m:rPr>
                        <a:rPr lang="en-US" sz="2400">
                          <a:latin typeface="Corbel (Body)"/>
                        </a:rPr>
                        <m:t>1.</m:t>
                      </m:r>
                      <m:r>
                        <m:rPr>
                          <m:nor/>
                        </m:rPr>
                        <a:rPr lang="en-US" sz="2400" b="1">
                          <a:latin typeface="Corbel (Body)"/>
                        </a:rPr>
                        <m:t> </m:t>
                      </m:r>
                      <m:r>
                        <m:rPr>
                          <m:nor/>
                        </m:rPr>
                        <a:rPr lang="en-US" sz="2400" b="1">
                          <a:latin typeface="Corbel (Body)"/>
                        </a:rPr>
                        <m:t>Input</m:t>
                      </m:r>
                      <m:r>
                        <m:rPr>
                          <m:nor/>
                        </m:rPr>
                        <a:rPr lang="en-US" sz="2400" b="1">
                          <a:latin typeface="Corbel (Body)"/>
                        </a:rPr>
                        <m:t>:</m:t>
                      </m:r>
                      <m:r>
                        <m:rPr>
                          <m:nor/>
                        </m:rPr>
                        <a:rPr lang="en-US" sz="2400">
                          <a:latin typeface="Corbel (Body)"/>
                        </a:rPr>
                        <m:t> </m:t>
                      </m:r>
                      <m:r>
                        <m:rPr>
                          <m:nor/>
                        </m:rPr>
                        <a:rPr lang="en-US" sz="2400">
                          <a:latin typeface="Corbel (Body)"/>
                        </a:rPr>
                        <m:t>student</m:t>
                      </m:r>
                      <m:r>
                        <m:rPr>
                          <m:nor/>
                        </m:rPr>
                        <a:rPr lang="en-US" sz="2400">
                          <a:latin typeface="Corbel (Body)"/>
                        </a:rPr>
                        <m:t> </m:t>
                      </m:r>
                      <m:r>
                        <m:rPr>
                          <m:nor/>
                        </m:rPr>
                        <a:rPr lang="en-US" sz="2400">
                          <a:latin typeface="Corbel (Body)"/>
                        </a:rPr>
                        <m:t>as</m:t>
                      </m:r>
                      <m:r>
                        <m:rPr>
                          <m:nor/>
                        </m:rPr>
                        <a:rPr lang="en-US" sz="2400">
                          <a:latin typeface="Corbel (Body)"/>
                        </a:rPr>
                        <m:t> </m:t>
                      </m:r>
                      <m:r>
                        <m:rPr>
                          <m:nor/>
                        </m:rPr>
                        <a:rPr lang="en-US" sz="2400">
                          <a:latin typeface="Corbel (Body)"/>
                        </a:rPr>
                        <m:t>S</m:t>
                      </m:r>
                      <m:r>
                        <m:rPr>
                          <m:nor/>
                        </m:rPr>
                        <a:rPr lang="en-US" sz="2400">
                          <a:latin typeface="Corbel (Body)"/>
                        </a:rPr>
                        <m:t>, </m:t>
                      </m:r>
                      <m:r>
                        <m:rPr>
                          <m:nor/>
                        </m:rPr>
                        <a:rPr lang="en-US" sz="2400">
                          <a:latin typeface="Corbel (Body)"/>
                        </a:rPr>
                        <m:t>tutors</m:t>
                      </m:r>
                      <m:r>
                        <m:rPr>
                          <m:nor/>
                        </m:rPr>
                        <a:rPr lang="en-US" sz="2400">
                          <a:latin typeface="Corbel (Body)"/>
                        </a:rPr>
                        <m:t> </m:t>
                      </m:r>
                      <m:r>
                        <m:rPr>
                          <m:nor/>
                        </m:rPr>
                        <a:rPr lang="en-US" sz="2400">
                          <a:latin typeface="Corbel (Body)"/>
                        </a:rPr>
                        <m:t>as</m:t>
                      </m:r>
                      <m:r>
                        <m:rPr>
                          <m:nor/>
                        </m:rPr>
                        <a:rPr lang="en-US" sz="2400">
                          <a:latin typeface="Corbel (Body)"/>
                        </a:rPr>
                        <m:t> </m:t>
                      </m:r>
                      <m:r>
                        <m:rPr>
                          <m:nor/>
                        </m:rPr>
                        <a:rPr lang="en-US" sz="2400">
                          <a:latin typeface="Corbel (Body)"/>
                        </a:rPr>
                        <m:t>T</m:t>
                      </m:r>
                      <m:r>
                        <m:rPr>
                          <m:nor/>
                        </m:rPr>
                        <a:rPr lang="en-US" sz="2400">
                          <a:latin typeface="Corbel (Body)"/>
                        </a:rPr>
                        <m:t>, </m:t>
                      </m:r>
                      <m:r>
                        <m:rPr>
                          <m:nor/>
                        </m:rPr>
                        <a:rPr lang="en-US" sz="2400">
                          <a:latin typeface="Corbel (Body)"/>
                        </a:rPr>
                        <m:t>course</m:t>
                      </m:r>
                      <m:r>
                        <m:rPr>
                          <m:nor/>
                        </m:rPr>
                        <a:rPr lang="en-US" sz="2400">
                          <a:latin typeface="Corbel (Body)"/>
                        </a:rPr>
                        <m:t> </m:t>
                      </m:r>
                      <m:r>
                        <m:rPr>
                          <m:nor/>
                        </m:rPr>
                        <a:rPr lang="en-US" sz="2400">
                          <a:latin typeface="Corbel (Body)"/>
                        </a:rPr>
                        <m:t>as</m:t>
                      </m:r>
                      <m:r>
                        <m:rPr>
                          <m:nor/>
                        </m:rPr>
                        <a:rPr lang="en-US" sz="2400">
                          <a:latin typeface="Corbel (Body)"/>
                        </a:rPr>
                        <m:t> </m:t>
                      </m:r>
                      <m:r>
                        <m:rPr>
                          <m:nor/>
                        </m:rPr>
                        <a:rPr lang="en-US" sz="2400">
                          <a:latin typeface="Corbel (Body)"/>
                        </a:rPr>
                        <m:t>C</m:t>
                      </m:r>
                      <m:r>
                        <m:rPr>
                          <m:nor/>
                        </m:rPr>
                        <a:rPr lang="en-US" sz="2400">
                          <a:latin typeface="Corbel (Body)"/>
                        </a:rPr>
                        <m:t>, </m:t>
                      </m:r>
                      <m:r>
                        <m:rPr>
                          <m:nor/>
                        </m:rPr>
                        <a:rPr lang="en-US" sz="2400">
                          <a:latin typeface="Corbel (Body)"/>
                        </a:rPr>
                        <m:t>minimal</m:t>
                      </m:r>
                      <m:r>
                        <m:rPr>
                          <m:nor/>
                        </m:rPr>
                        <a:rPr lang="en-US" sz="2400">
                          <a:latin typeface="Corbel (Body)"/>
                        </a:rPr>
                        <m:t> </m:t>
                      </m:r>
                      <m:r>
                        <m:rPr>
                          <m:nor/>
                        </m:rPr>
                        <a:rPr lang="en-US" sz="2400">
                          <a:latin typeface="Corbel (Body)"/>
                        </a:rPr>
                        <m:t>matching</m:t>
                      </m:r>
                      <m:r>
                        <m:rPr>
                          <m:nor/>
                        </m:rPr>
                        <a:rPr lang="en-US" sz="2400">
                          <a:latin typeface="Corbel (Body)"/>
                        </a:rPr>
                        <m:t> </m:t>
                      </m:r>
                      <m:r>
                        <m:rPr>
                          <m:nor/>
                        </m:rPr>
                        <a:rPr lang="en-US" sz="2400">
                          <a:latin typeface="Corbel (Body)"/>
                        </a:rPr>
                        <m:t>grade</m:t>
                      </m:r>
                      <m:r>
                        <m:rPr>
                          <m:nor/>
                        </m:rPr>
                        <a:rPr lang="en-US" sz="2400">
                          <a:latin typeface="Corbel (Body)"/>
                        </a:rPr>
                        <m:t> </m:t>
                      </m:r>
                      <m:r>
                        <m:rPr>
                          <m:nor/>
                        </m:rPr>
                        <a:rPr lang="en-US" sz="2400">
                          <a:latin typeface="Corbel (Body)"/>
                        </a:rPr>
                        <m:t>as</m:t>
                      </m:r>
                      <m:r>
                        <m:rPr>
                          <m:nor/>
                        </m:rPr>
                        <a:rPr lang="en-US" sz="2400">
                          <a:latin typeface="Corbel (Body)"/>
                        </a:rPr>
                        <m:t> </m:t>
                      </m:r>
                      <m:r>
                        <m:rPr>
                          <m:nor/>
                        </m:rPr>
                        <a:rPr lang="en-US" sz="2400">
                          <a:latin typeface="Corbel (Body)"/>
                        </a:rPr>
                        <m:t>P</m:t>
                      </m:r>
                      <m:r>
                        <m:rPr>
                          <m:nor/>
                        </m:rPr>
                        <a:rPr lang="en-US" sz="2400">
                          <a:latin typeface="Corbel (Body)"/>
                        </a:rPr>
                        <m:t> </m:t>
                      </m:r>
                    </m:oMath>
                  </m:oMathPara>
                </a14:m>
                <a:endParaRPr lang="en-US" sz="2400" dirty="0">
                  <a:latin typeface="Corbel (Body)"/>
                </a:endParaRPr>
              </a:p>
              <a:p>
                <a:pPr/>
                <a14:m>
                  <m:oMathPara xmlns:m="http://schemas.openxmlformats.org/officeDocument/2006/math">
                    <m:oMathParaPr>
                      <m:jc m:val="left"/>
                    </m:oMathParaPr>
                    <m:oMath xmlns:m="http://schemas.openxmlformats.org/officeDocument/2006/math">
                      <m:r>
                        <m:rPr>
                          <m:nor/>
                        </m:rPr>
                        <a:rPr lang="en-US" sz="2400">
                          <a:latin typeface="Corbel (Body)"/>
                        </a:rPr>
                        <m:t>   2. </m:t>
                      </m:r>
                      <m:r>
                        <m:rPr>
                          <m:nor/>
                        </m:rPr>
                        <a:rPr lang="en-US" sz="2400" b="1">
                          <a:latin typeface="Corbel (Body)"/>
                        </a:rPr>
                        <m:t>Output</m:t>
                      </m:r>
                      <m:r>
                        <m:rPr>
                          <m:nor/>
                        </m:rPr>
                        <a:rPr lang="en-US" sz="2400" b="1">
                          <a:latin typeface="Corbel (Body)"/>
                        </a:rPr>
                        <m:t>: </m:t>
                      </m:r>
                      <m:r>
                        <m:rPr>
                          <m:nor/>
                        </m:rPr>
                        <a:rPr lang="en-US" sz="2400">
                          <a:latin typeface="Corbel (Body)"/>
                        </a:rPr>
                        <m:t>most</m:t>
                      </m:r>
                      <m:r>
                        <m:rPr>
                          <m:nor/>
                        </m:rPr>
                        <a:rPr lang="en-US" sz="2400">
                          <a:latin typeface="Corbel (Body)"/>
                        </a:rPr>
                        <m:t> </m:t>
                      </m:r>
                      <m:r>
                        <m:rPr>
                          <m:nor/>
                        </m:rPr>
                        <a:rPr lang="en-US" sz="2400">
                          <a:latin typeface="Corbel (Body)"/>
                        </a:rPr>
                        <m:t>suitable</m:t>
                      </m:r>
                      <m:r>
                        <m:rPr>
                          <m:nor/>
                        </m:rPr>
                        <a:rPr lang="en-US" sz="2400">
                          <a:latin typeface="Corbel (Body)"/>
                        </a:rPr>
                        <m:t> </m:t>
                      </m:r>
                      <m:r>
                        <m:rPr>
                          <m:nor/>
                        </m:rPr>
                        <a:rPr lang="en-US" sz="2400">
                          <a:latin typeface="Corbel (Body)"/>
                        </a:rPr>
                        <m:t>tutors</m:t>
                      </m:r>
                      <m:r>
                        <m:rPr>
                          <m:nor/>
                        </m:rPr>
                        <a:rPr lang="en-US" sz="2400">
                          <a:latin typeface="Corbel (Body)"/>
                        </a:rPr>
                        <m:t> </m:t>
                      </m:r>
                      <m:r>
                        <m:rPr>
                          <m:nor/>
                        </m:rPr>
                        <a:rPr lang="en-US" sz="2400">
                          <a:latin typeface="Corbel (Body)"/>
                        </a:rPr>
                        <m:t>list</m:t>
                      </m:r>
                      <m:r>
                        <m:rPr>
                          <m:nor/>
                        </m:rPr>
                        <a:rPr lang="en-US" sz="2400">
                          <a:latin typeface="Corbel (Body)"/>
                        </a:rPr>
                        <m:t> </m:t>
                      </m:r>
                      <m:sSub>
                        <m:sSubPr>
                          <m:ctrlPr>
                            <a:rPr lang="en-US" sz="2400" i="1">
                              <a:latin typeface="Cambria Math" panose="02040503050406030204" pitchFamily="18" charset="0"/>
                            </a:rPr>
                          </m:ctrlPr>
                        </m:sSubPr>
                        <m:e>
                          <m:r>
                            <m:rPr>
                              <m:nor/>
                            </m:rPr>
                            <a:rPr lang="en-US" sz="2400">
                              <a:latin typeface="Corbel (Body)"/>
                            </a:rPr>
                            <m:t>S</m:t>
                          </m:r>
                        </m:e>
                        <m:sub>
                          <m:r>
                            <m:rPr>
                              <m:nor/>
                            </m:rPr>
                            <a:rPr lang="en-US" sz="2400">
                              <a:latin typeface="Corbel (Body)"/>
                            </a:rPr>
                            <m:t>T</m:t>
                          </m:r>
                        </m:sub>
                      </m:sSub>
                      <m:r>
                        <m:rPr>
                          <m:nor/>
                        </m:rPr>
                        <a:rPr lang="en-US" sz="2400">
                          <a:latin typeface="Corbel (Body)"/>
                        </a:rPr>
                        <m:t> </m:t>
                      </m:r>
                    </m:oMath>
                  </m:oMathPara>
                </a14:m>
                <a:endParaRPr lang="en-US" sz="2400" dirty="0">
                  <a:latin typeface="Corbel (Body)"/>
                </a:endParaRPr>
              </a:p>
              <a:p>
                <a:pPr/>
                <a14:m>
                  <m:oMathPara xmlns:m="http://schemas.openxmlformats.org/officeDocument/2006/math">
                    <m:oMathParaPr>
                      <m:jc m:val="left"/>
                    </m:oMathParaPr>
                    <m:oMath xmlns:m="http://schemas.openxmlformats.org/officeDocument/2006/math">
                      <m:r>
                        <m:rPr>
                          <m:nor/>
                        </m:rPr>
                        <a:rPr lang="en-US" sz="2400">
                          <a:latin typeface="Corbel (Body)"/>
                        </a:rPr>
                        <m:t>   3.</m:t>
                      </m:r>
                      <m:r>
                        <m:rPr>
                          <m:nor/>
                        </m:rPr>
                        <a:rPr lang="en-US" sz="2400" b="1">
                          <a:latin typeface="Corbel (Body)"/>
                        </a:rPr>
                        <m:t>      </m:t>
                      </m:r>
                      <m:sSub>
                        <m:sSubPr>
                          <m:ctrlPr>
                            <a:rPr lang="en-US" sz="2400" i="1">
                              <a:latin typeface="Cambria Math" panose="02040503050406030204" pitchFamily="18" charset="0"/>
                            </a:rPr>
                          </m:ctrlPr>
                        </m:sSubPr>
                        <m:e>
                          <m:r>
                            <m:rPr>
                              <m:nor/>
                            </m:rPr>
                            <a:rPr lang="en-US" sz="2400">
                              <a:latin typeface="Corbel (Body)"/>
                            </a:rPr>
                            <m:t>L</m:t>
                          </m:r>
                        </m:e>
                        <m:sub>
                          <m:r>
                            <m:rPr>
                              <m:nor/>
                            </m:rPr>
                            <a:rPr lang="en-US" sz="2400">
                              <a:latin typeface="Corbel (Body)"/>
                            </a:rPr>
                            <m:t>T</m:t>
                          </m:r>
                        </m:sub>
                      </m:sSub>
                      <m:r>
                        <m:rPr>
                          <m:nor/>
                        </m:rPr>
                        <a:rPr lang="en-US" sz="2400">
                          <a:latin typeface="Corbel (Body)"/>
                        </a:rPr>
                        <m:t>←</m:t>
                      </m:r>
                      <m:r>
                        <m:rPr>
                          <m:nor/>
                        </m:rPr>
                        <a:rPr lang="en-US" sz="2400">
                          <a:latin typeface="Corbel (Body)"/>
                        </a:rPr>
                        <m:t>T</m:t>
                      </m:r>
                      <m:r>
                        <m:rPr>
                          <m:nor/>
                        </m:rPr>
                        <a:rPr lang="en-US" sz="2400">
                          <a:latin typeface="Corbel (Body)"/>
                        </a:rPr>
                        <m:t>.</m:t>
                      </m:r>
                      <m:r>
                        <m:rPr>
                          <m:nor/>
                        </m:rPr>
                        <a:rPr lang="en-US" sz="2400">
                          <a:latin typeface="Corbel (Body)"/>
                        </a:rPr>
                        <m:t>get</m:t>
                      </m:r>
                      <m:r>
                        <m:rPr>
                          <m:nor/>
                        </m:rPr>
                        <a:rPr lang="en-US" sz="2400">
                          <a:latin typeface="Corbel (Body)"/>
                        </a:rPr>
                        <m:t>_</m:t>
                      </m:r>
                      <m:r>
                        <m:rPr>
                          <m:nor/>
                        </m:rPr>
                        <a:rPr lang="en-US" sz="2400">
                          <a:latin typeface="Corbel (Body)"/>
                        </a:rPr>
                        <m:t>tutors</m:t>
                      </m:r>
                      <m:d>
                        <m:dPr>
                          <m:ctrlPr>
                            <a:rPr lang="en-US" sz="2400" i="1">
                              <a:latin typeface="Cambria Math" panose="02040503050406030204" pitchFamily="18" charset="0"/>
                            </a:rPr>
                          </m:ctrlPr>
                        </m:dPr>
                        <m:e>
                          <m:r>
                            <m:rPr>
                              <m:nor/>
                            </m:rPr>
                            <a:rPr lang="en-US" sz="2400">
                              <a:latin typeface="Corbel (Body)"/>
                            </a:rPr>
                            <m:t>course</m:t>
                          </m:r>
                          <m:r>
                            <m:rPr>
                              <m:nor/>
                            </m:rPr>
                            <a:rPr lang="en-US" sz="2400">
                              <a:latin typeface="Corbel (Body)"/>
                            </a:rPr>
                            <m:t>=</m:t>
                          </m:r>
                          <m:r>
                            <m:rPr>
                              <m:nor/>
                            </m:rPr>
                            <a:rPr lang="en-US" sz="2400">
                              <a:latin typeface="Corbel (Body)"/>
                            </a:rPr>
                            <m:t>C</m:t>
                          </m:r>
                        </m:e>
                      </m:d>
                    </m:oMath>
                  </m:oMathPara>
                </a14:m>
                <a:endParaRPr lang="en-US" sz="2400" dirty="0">
                  <a:latin typeface="Corbel (Body)"/>
                </a:endParaRPr>
              </a:p>
              <a:p>
                <a14:m>
                  <m:oMath xmlns:m="http://schemas.openxmlformats.org/officeDocument/2006/math">
                    <m:r>
                      <m:rPr>
                        <m:nor/>
                      </m:rPr>
                      <a:rPr lang="en-US" sz="2400">
                        <a:latin typeface="Corbel (Body)"/>
                      </a:rPr>
                      <m:t>   4.</m:t>
                    </m:r>
                    <m:r>
                      <m:rPr>
                        <m:nor/>
                      </m:rPr>
                      <a:rPr lang="en-US" sz="2400" b="1">
                        <a:latin typeface="Corbel (Body)"/>
                      </a:rPr>
                      <m:t>      </m:t>
                    </m:r>
                    <m:sSub>
                      <m:sSubPr>
                        <m:ctrlPr>
                          <a:rPr lang="en-US" sz="2400" i="1">
                            <a:latin typeface="Cambria Math" panose="02040503050406030204" pitchFamily="18" charset="0"/>
                          </a:rPr>
                        </m:ctrlPr>
                      </m:sSubPr>
                      <m:e>
                        <m:r>
                          <m:rPr>
                            <m:nor/>
                          </m:rPr>
                          <a:rPr lang="en-US" sz="2400">
                            <a:latin typeface="Corbel (Body)"/>
                          </a:rPr>
                          <m:t>S</m:t>
                        </m:r>
                      </m:e>
                      <m:sub>
                        <m:r>
                          <m:rPr>
                            <m:nor/>
                          </m:rPr>
                          <a:rPr lang="en-US" sz="2400">
                            <a:latin typeface="Corbel (Body)"/>
                          </a:rPr>
                          <m:t>T</m:t>
                        </m:r>
                      </m:sub>
                    </m:sSub>
                    <m:r>
                      <m:rPr>
                        <m:nor/>
                      </m:rPr>
                      <a:rPr lang="en-US" sz="2400">
                        <a:latin typeface="Corbel (Body)"/>
                      </a:rPr>
                      <m:t>←[]</m:t>
                    </m:r>
                  </m:oMath>
                </a14:m>
                <a:r>
                  <a:rPr lang="en-US" sz="2400" dirty="0">
                    <a:latin typeface="Corbel (Body)"/>
                  </a:rPr>
                  <a:t> </a:t>
                </a:r>
              </a:p>
              <a:p>
                <a:pPr/>
                <a14:m>
                  <m:oMathPara xmlns:m="http://schemas.openxmlformats.org/officeDocument/2006/math">
                    <m:oMathParaPr>
                      <m:jc m:val="left"/>
                    </m:oMathParaPr>
                    <m:oMath xmlns:m="http://schemas.openxmlformats.org/officeDocument/2006/math">
                      <m:r>
                        <m:rPr>
                          <m:nor/>
                        </m:rPr>
                        <a:rPr lang="en-US" sz="2400">
                          <a:latin typeface="Corbel (Body)"/>
                        </a:rPr>
                        <m:t>   5.</m:t>
                      </m:r>
                      <m:r>
                        <m:rPr>
                          <m:nor/>
                        </m:rPr>
                        <a:rPr lang="en-US" sz="2400" b="1">
                          <a:latin typeface="Corbel (Body)"/>
                        </a:rPr>
                        <m:t>      </m:t>
                      </m:r>
                      <m:r>
                        <m:rPr>
                          <m:nor/>
                        </m:rPr>
                        <a:rPr lang="en-US" sz="2400" b="1">
                          <a:latin typeface="Corbel (Body)"/>
                        </a:rPr>
                        <m:t>for</m:t>
                      </m:r>
                      <m:r>
                        <m:rPr>
                          <m:nor/>
                        </m:rPr>
                        <a:rPr lang="en-US" sz="2400">
                          <a:latin typeface="Corbel (Body)"/>
                        </a:rPr>
                        <m:t> </m:t>
                      </m:r>
                      <m:r>
                        <m:rPr>
                          <m:nor/>
                        </m:rPr>
                        <a:rPr lang="en-US" sz="2400">
                          <a:latin typeface="Corbel (Body)"/>
                        </a:rPr>
                        <m:t>t</m:t>
                      </m:r>
                      <m:r>
                        <m:rPr>
                          <m:nor/>
                        </m:rPr>
                        <a:rPr lang="en-US" sz="2400">
                          <a:latin typeface="Corbel (Body)"/>
                        </a:rPr>
                        <m:t>∈</m:t>
                      </m:r>
                      <m:sSub>
                        <m:sSubPr>
                          <m:ctrlPr>
                            <a:rPr lang="en-US" sz="2400" i="1">
                              <a:latin typeface="Cambria Math" panose="02040503050406030204" pitchFamily="18" charset="0"/>
                            </a:rPr>
                          </m:ctrlPr>
                        </m:sSubPr>
                        <m:e>
                          <m:r>
                            <m:rPr>
                              <m:nor/>
                            </m:rPr>
                            <a:rPr lang="en-US" sz="2400">
                              <a:latin typeface="Corbel (Body)"/>
                            </a:rPr>
                            <m:t>L</m:t>
                          </m:r>
                        </m:e>
                        <m:sub>
                          <m:r>
                            <m:rPr>
                              <m:nor/>
                            </m:rPr>
                            <a:rPr lang="en-US" sz="2400">
                              <a:latin typeface="Corbel (Body)"/>
                            </a:rPr>
                            <m:t>T</m:t>
                          </m:r>
                        </m:sub>
                      </m:sSub>
                      <m:r>
                        <m:rPr>
                          <m:nor/>
                        </m:rPr>
                        <a:rPr lang="en-US" sz="2400">
                          <a:latin typeface="Corbel (Body)"/>
                        </a:rPr>
                        <m:t> </m:t>
                      </m:r>
                      <m:r>
                        <m:rPr>
                          <m:nor/>
                        </m:rPr>
                        <a:rPr lang="en-US" sz="2400" b="1">
                          <a:latin typeface="Corbel (Body)"/>
                        </a:rPr>
                        <m:t>do</m:t>
                      </m:r>
                      <m:r>
                        <m:rPr>
                          <m:nor/>
                        </m:rPr>
                        <a:rPr lang="en-US" sz="2400">
                          <a:latin typeface="Corbel (Body)"/>
                        </a:rPr>
                        <m:t> </m:t>
                      </m:r>
                    </m:oMath>
                  </m:oMathPara>
                </a14:m>
                <a:endParaRPr lang="en-US" sz="2400" dirty="0">
                  <a:latin typeface="Corbel (Body)"/>
                </a:endParaRPr>
              </a:p>
              <a:p>
                <a14:m>
                  <m:oMath xmlns:m="http://schemas.openxmlformats.org/officeDocument/2006/math">
                    <m:r>
                      <m:rPr>
                        <m:nor/>
                      </m:rPr>
                      <a:rPr lang="en-US" sz="2400">
                        <a:latin typeface="Corbel (Body)"/>
                      </a:rPr>
                      <m:t>   6.</m:t>
                    </m:r>
                    <m:r>
                      <m:rPr>
                        <m:nor/>
                      </m:rPr>
                      <a:rPr lang="en-US" sz="2400" b="1">
                        <a:latin typeface="Corbel (Body)"/>
                      </a:rPr>
                      <m:t>            </m:t>
                    </m:r>
                    <m:r>
                      <m:rPr>
                        <m:nor/>
                      </m:rPr>
                      <a:rPr lang="en-US" sz="2400">
                        <a:latin typeface="Corbel (Body)"/>
                      </a:rPr>
                      <m:t>p</m:t>
                    </m:r>
                    <m:r>
                      <m:rPr>
                        <m:nor/>
                      </m:rPr>
                      <a:rPr lang="en-US" sz="2400" b="1">
                        <a:latin typeface="Corbel (Body)"/>
                      </a:rPr>
                      <m:t> = </m:t>
                    </m:r>
                    <m:r>
                      <m:rPr>
                        <m:nor/>
                      </m:rPr>
                      <a:rPr lang="en-US" sz="2400">
                        <a:latin typeface="Corbel (Body)"/>
                      </a:rPr>
                      <m:t>t</m:t>
                    </m:r>
                    <m:r>
                      <m:rPr>
                        <m:nor/>
                      </m:rPr>
                      <a:rPr lang="en-US" sz="2400">
                        <a:latin typeface="Corbel (Body)"/>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nor/>
                              </m:rPr>
                              <a:rPr lang="en-US" sz="2400">
                                <a:latin typeface="Corbel (Body)"/>
                              </a:rPr>
                              <m:t>m</m:t>
                            </m:r>
                          </m:e>
                          <m:sub>
                            <m:r>
                              <m:rPr>
                                <m:nor/>
                              </m:rPr>
                              <a:rPr lang="en-US" sz="2400">
                                <a:latin typeface="Corbel (Body)"/>
                              </a:rPr>
                              <m:t>2</m:t>
                            </m:r>
                          </m:sub>
                        </m:sSub>
                      </m:e>
                    </m:acc>
                    <m:r>
                      <m:rPr>
                        <m:nor/>
                      </m:rPr>
                      <a:rPr lang="en-US" sz="2400">
                        <a:latin typeface="Corbel (Body)"/>
                      </a:rPr>
                      <m:t> ⋅ </m:t>
                    </m:r>
                    <m:sSup>
                      <m:sSupPr>
                        <m:ctrlPr>
                          <a:rPr lang="en-US" sz="2400" i="1">
                            <a:latin typeface="Cambria Math" panose="02040503050406030204" pitchFamily="18" charset="0"/>
                          </a:rPr>
                        </m:ctrlPr>
                      </m:sSupPr>
                      <m:e>
                        <m:r>
                          <m:rPr>
                            <m:nor/>
                          </m:rPr>
                          <a:rPr lang="en-US" sz="2400">
                            <a:latin typeface="Corbel (Body)"/>
                          </a:rPr>
                          <m:t>S</m:t>
                        </m:r>
                        <m:r>
                          <m:rPr>
                            <m:nor/>
                          </m:rPr>
                          <a:rPr lang="en-US" sz="2400">
                            <a:latin typeface="Corbel (Body)"/>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m:rPr>
                                    <m:nor/>
                                  </m:rPr>
                                  <a:rPr lang="en-US" sz="2400">
                                    <a:latin typeface="Corbel (Body)"/>
                                  </a:rPr>
                                  <m:t>t</m:t>
                                </m:r>
                              </m:e>
                              <m:sub>
                                <m:r>
                                  <m:rPr>
                                    <m:nor/>
                                  </m:rPr>
                                  <a:rPr lang="en-US" sz="2400">
                                    <a:latin typeface="Corbel (Body)"/>
                                  </a:rPr>
                                  <m:t>2</m:t>
                                </m:r>
                              </m:sub>
                            </m:sSub>
                          </m:e>
                        </m:acc>
                      </m:e>
                      <m:sup>
                        <m:r>
                          <m:rPr>
                            <m:nor/>
                          </m:rPr>
                          <a:rPr lang="en-US" sz="2400">
                            <a:latin typeface="Corbel (Body)"/>
                          </a:rPr>
                          <m:t>T</m:t>
                        </m:r>
                      </m:sup>
                    </m:sSup>
                  </m:oMath>
                </a14:m>
                <a:r>
                  <a:rPr lang="en-US" sz="2400" dirty="0">
                    <a:latin typeface="Corbel (Body)"/>
                  </a:rPr>
                  <a:t> </a:t>
                </a:r>
              </a:p>
              <a:p>
                <a14:m>
                  <m:oMath xmlns:m="http://schemas.openxmlformats.org/officeDocument/2006/math">
                    <m:r>
                      <m:rPr>
                        <m:nor/>
                      </m:rPr>
                      <a:rPr lang="en-US" sz="2400">
                        <a:latin typeface="Corbel (Body)"/>
                      </a:rPr>
                      <m:t>   7.</m:t>
                    </m:r>
                    <m:r>
                      <m:rPr>
                        <m:nor/>
                      </m:rPr>
                      <a:rPr lang="en-US" sz="2400" b="1">
                        <a:latin typeface="Corbel (Body)"/>
                      </a:rPr>
                      <m:t>            </m:t>
                    </m:r>
                    <m:r>
                      <m:rPr>
                        <m:nor/>
                      </m:rPr>
                      <a:rPr lang="en-US" sz="2400" b="1">
                        <a:latin typeface="Corbel (Body)"/>
                      </a:rPr>
                      <m:t>if</m:t>
                    </m:r>
                    <m:r>
                      <m:rPr>
                        <m:nor/>
                      </m:rPr>
                      <a:rPr lang="en-US" sz="2400" b="1">
                        <a:latin typeface="Corbel (Body)"/>
                      </a:rPr>
                      <m:t> </m:t>
                    </m:r>
                    <m:r>
                      <m:rPr>
                        <m:nor/>
                      </m:rPr>
                      <a:rPr lang="en-US" sz="2400">
                        <a:latin typeface="Corbel (Body)"/>
                      </a:rPr>
                      <m:t>p</m:t>
                    </m:r>
                    <m:r>
                      <m:rPr>
                        <m:nor/>
                      </m:rPr>
                      <a:rPr lang="en-US" sz="2400">
                        <a:latin typeface="Corbel (Body)"/>
                      </a:rPr>
                      <m:t> &gt; </m:t>
                    </m:r>
                    <m:r>
                      <m:rPr>
                        <m:nor/>
                      </m:rPr>
                      <a:rPr lang="en-US" sz="2400">
                        <a:latin typeface="Corbel (Body)"/>
                      </a:rPr>
                      <m:t>P</m:t>
                    </m:r>
                    <m:r>
                      <m:rPr>
                        <m:nor/>
                      </m:rPr>
                      <a:rPr lang="en-US" sz="2400" b="1">
                        <a:latin typeface="Corbel (Body)"/>
                      </a:rPr>
                      <m:t> </m:t>
                    </m:r>
                    <m:r>
                      <m:rPr>
                        <m:nor/>
                      </m:rPr>
                      <a:rPr lang="en-US" sz="2400" b="1">
                        <a:latin typeface="Corbel (Body)"/>
                      </a:rPr>
                      <m:t>then</m:t>
                    </m:r>
                  </m:oMath>
                </a14:m>
                <a:r>
                  <a:rPr lang="en-US" sz="2400" b="1" dirty="0">
                    <a:latin typeface="Corbel (Body)"/>
                  </a:rPr>
                  <a:t> </a:t>
                </a:r>
                <a:endParaRPr lang="en-US" sz="2400" dirty="0">
                  <a:latin typeface="Corbel (Body)"/>
                </a:endParaRPr>
              </a:p>
              <a:p>
                <a14:m>
                  <m:oMath xmlns:m="http://schemas.openxmlformats.org/officeDocument/2006/math">
                    <m:r>
                      <m:rPr>
                        <m:nor/>
                      </m:rPr>
                      <a:rPr lang="en-US" sz="2400">
                        <a:latin typeface="Corbel (Body)"/>
                      </a:rPr>
                      <m:t>   8.</m:t>
                    </m:r>
                    <m:r>
                      <m:rPr>
                        <m:nor/>
                      </m:rPr>
                      <a:rPr lang="en-US" sz="2400" b="1">
                        <a:latin typeface="Corbel (Body)"/>
                      </a:rPr>
                      <m:t>                  </m:t>
                    </m:r>
                    <m:sSub>
                      <m:sSubPr>
                        <m:ctrlPr>
                          <a:rPr lang="en-US" sz="2400" i="1">
                            <a:latin typeface="Cambria Math" panose="02040503050406030204" pitchFamily="18" charset="0"/>
                          </a:rPr>
                        </m:ctrlPr>
                      </m:sSubPr>
                      <m:e>
                        <m:r>
                          <m:rPr>
                            <m:nor/>
                          </m:rPr>
                          <a:rPr lang="en-US" sz="2400">
                            <a:latin typeface="Corbel (Body)"/>
                          </a:rPr>
                          <m:t>S</m:t>
                        </m:r>
                      </m:e>
                      <m:sub>
                        <m:r>
                          <m:rPr>
                            <m:nor/>
                          </m:rPr>
                          <a:rPr lang="en-US" sz="2400">
                            <a:latin typeface="Corbel (Body)"/>
                          </a:rPr>
                          <m:t>T</m:t>
                        </m:r>
                      </m:sub>
                    </m:sSub>
                    <m:r>
                      <m:rPr>
                        <m:nor/>
                      </m:rPr>
                      <a:rPr lang="en-US" sz="2400">
                        <a:latin typeface="Corbel (Body)"/>
                      </a:rPr>
                      <m:t>.</m:t>
                    </m:r>
                    <m:r>
                      <m:rPr>
                        <m:nor/>
                      </m:rPr>
                      <a:rPr lang="en-US" sz="2400">
                        <a:latin typeface="Corbel (Body)"/>
                      </a:rPr>
                      <m:t>insert</m:t>
                    </m:r>
                    <m:r>
                      <m:rPr>
                        <m:nor/>
                      </m:rPr>
                      <a:rPr lang="en-US" sz="2400">
                        <a:latin typeface="Corbel (Body)"/>
                      </a:rPr>
                      <m:t>(</m:t>
                    </m:r>
                    <m:r>
                      <m:rPr>
                        <m:nor/>
                      </m:rPr>
                      <a:rPr lang="en-US" sz="2400">
                        <a:latin typeface="Corbel (Body)"/>
                      </a:rPr>
                      <m:t>t</m:t>
                    </m:r>
                    <m:r>
                      <m:rPr>
                        <m:nor/>
                      </m:rPr>
                      <a:rPr lang="en-US" sz="2400">
                        <a:latin typeface="Corbel (Body)"/>
                      </a:rPr>
                      <m:t>, </m:t>
                    </m:r>
                    <m:r>
                      <m:rPr>
                        <m:nor/>
                      </m:rPr>
                      <a:rPr lang="en-US" sz="2400">
                        <a:latin typeface="Corbel (Body)"/>
                      </a:rPr>
                      <m:t>p</m:t>
                    </m:r>
                    <m:r>
                      <m:rPr>
                        <m:nor/>
                      </m:rPr>
                      <a:rPr lang="en-US" sz="2400">
                        <a:latin typeface="Corbel (Body)"/>
                      </a:rPr>
                      <m:t>)</m:t>
                    </m:r>
                  </m:oMath>
                </a14:m>
                <a:r>
                  <a:rPr lang="en-US" sz="2400" dirty="0">
                    <a:latin typeface="Corbel (Body)"/>
                  </a:rPr>
                  <a:t> </a:t>
                </a:r>
              </a:p>
              <a:p>
                <a14:m>
                  <m:oMath xmlns:m="http://schemas.openxmlformats.org/officeDocument/2006/math">
                    <m:r>
                      <m:rPr>
                        <m:nor/>
                      </m:rPr>
                      <a:rPr lang="en-US" sz="2400">
                        <a:latin typeface="Corbel (Body)"/>
                      </a:rPr>
                      <m:t>   9.</m:t>
                    </m:r>
                    <m:r>
                      <m:rPr>
                        <m:nor/>
                      </m:rPr>
                      <a:rPr lang="en-US" sz="2400" b="1">
                        <a:latin typeface="Corbel (Body)"/>
                      </a:rPr>
                      <m:t>      </m:t>
                    </m:r>
                    <m:sSub>
                      <m:sSubPr>
                        <m:ctrlPr>
                          <a:rPr lang="en-US" sz="2400" i="1">
                            <a:latin typeface="Cambria Math" panose="02040503050406030204" pitchFamily="18" charset="0"/>
                          </a:rPr>
                        </m:ctrlPr>
                      </m:sSubPr>
                      <m:e>
                        <m:r>
                          <m:rPr>
                            <m:nor/>
                          </m:rPr>
                          <a:rPr lang="en-US" sz="2400">
                            <a:latin typeface="Corbel (Body)"/>
                          </a:rPr>
                          <m:t>S</m:t>
                        </m:r>
                      </m:e>
                      <m:sub>
                        <m:r>
                          <m:rPr>
                            <m:nor/>
                          </m:rPr>
                          <a:rPr lang="en-US" sz="2400">
                            <a:latin typeface="Corbel (Body)"/>
                          </a:rPr>
                          <m:t>T</m:t>
                        </m:r>
                      </m:sub>
                    </m:sSub>
                    <m:r>
                      <m:rPr>
                        <m:nor/>
                      </m:rPr>
                      <a:rPr lang="en-US" sz="2400">
                        <a:latin typeface="Corbel (Body)"/>
                      </a:rPr>
                      <m:t>.</m:t>
                    </m:r>
                    <m:r>
                      <m:rPr>
                        <m:nor/>
                      </m:rPr>
                      <a:rPr lang="en-US" sz="2400">
                        <a:latin typeface="Corbel (Body)"/>
                      </a:rPr>
                      <m:t>sort</m:t>
                    </m:r>
                    <m:d>
                      <m:dPr>
                        <m:ctrlPr>
                          <a:rPr lang="en-US" sz="2400" i="1">
                            <a:latin typeface="Cambria Math" panose="02040503050406030204" pitchFamily="18" charset="0"/>
                          </a:rPr>
                        </m:ctrlPr>
                      </m:dPr>
                      <m:e>
                        <m:r>
                          <m:rPr>
                            <m:nor/>
                          </m:rPr>
                          <a:rPr lang="en-US" sz="2400">
                            <a:latin typeface="Corbel (Body)"/>
                          </a:rPr>
                          <m:t>by</m:t>
                        </m:r>
                        <m:r>
                          <m:rPr>
                            <m:nor/>
                          </m:rPr>
                          <a:rPr lang="en-US" sz="2400">
                            <a:latin typeface="Corbel (Body)"/>
                          </a:rPr>
                          <m:t> </m:t>
                        </m:r>
                        <m:r>
                          <m:rPr>
                            <m:nor/>
                          </m:rPr>
                          <a:rPr lang="en-US" sz="2400">
                            <a:latin typeface="Corbel (Body)"/>
                          </a:rPr>
                          <m:t>p</m:t>
                        </m:r>
                      </m:e>
                    </m:d>
                  </m:oMath>
                </a14:m>
                <a:r>
                  <a:rPr lang="en-US" sz="2400" dirty="0">
                    <a:latin typeface="Corbel (Body)"/>
                  </a:rPr>
                  <a:t> </a:t>
                </a:r>
              </a:p>
              <a:p>
                <a14:m>
                  <m:oMath xmlns:m="http://schemas.openxmlformats.org/officeDocument/2006/math">
                    <m:r>
                      <m:rPr>
                        <m:nor/>
                      </m:rPr>
                      <a:rPr lang="en-US" sz="2400">
                        <a:latin typeface="Corbel (Body)"/>
                      </a:rPr>
                      <m:t>10.</m:t>
                    </m:r>
                    <m:r>
                      <m:rPr>
                        <m:nor/>
                      </m:rPr>
                      <a:rPr lang="en-US" sz="2400" b="1">
                        <a:latin typeface="Corbel (Body)"/>
                      </a:rPr>
                      <m:t>     </m:t>
                    </m:r>
                    <m:r>
                      <m:rPr>
                        <m:nor/>
                      </m:rPr>
                      <a:rPr lang="en-US" sz="2400" b="1">
                        <a:latin typeface="Corbel (Body)"/>
                      </a:rPr>
                      <m:t>return</m:t>
                    </m:r>
                    <m:r>
                      <m:rPr>
                        <m:nor/>
                      </m:rPr>
                      <a:rPr lang="en-US" sz="2400">
                        <a:latin typeface="Corbel (Body)"/>
                      </a:rPr>
                      <m:t> </m:t>
                    </m:r>
                    <m:sSub>
                      <m:sSubPr>
                        <m:ctrlPr>
                          <a:rPr lang="en-US" sz="2400" i="1">
                            <a:latin typeface="Cambria Math" panose="02040503050406030204" pitchFamily="18" charset="0"/>
                          </a:rPr>
                        </m:ctrlPr>
                      </m:sSubPr>
                      <m:e>
                        <m:r>
                          <m:rPr>
                            <m:nor/>
                          </m:rPr>
                          <a:rPr lang="en-US" sz="2400">
                            <a:latin typeface="Corbel (Body)"/>
                          </a:rPr>
                          <m:t>S</m:t>
                        </m:r>
                      </m:e>
                      <m:sub>
                        <m:r>
                          <m:rPr>
                            <m:nor/>
                          </m:rPr>
                          <a:rPr lang="en-US" sz="2400">
                            <a:latin typeface="Corbel (Body)"/>
                          </a:rPr>
                          <m:t>T</m:t>
                        </m:r>
                      </m:sub>
                    </m:sSub>
                  </m:oMath>
                </a14:m>
                <a:r>
                  <a:rPr lang="en-US" sz="2400" dirty="0">
                    <a:latin typeface="Corbel (Body)"/>
                  </a:rPr>
                  <a:t> </a:t>
                </a:r>
                <a:endParaRPr lang="en-US" sz="2400" dirty="0">
                  <a:solidFill>
                    <a:schemeClr val="tx1"/>
                  </a:solidFill>
                  <a:effectLst/>
                  <a:latin typeface="Corbel (Body)"/>
                  <a:ea typeface="Calibri" panose="020F0502020204030204" pitchFamily="34" charset="0"/>
                  <a:cs typeface="Courier New" panose="02070309020205020404" pitchFamily="49" charset="0"/>
                </a:endParaRPr>
              </a:p>
            </p:txBody>
          </p:sp>
        </mc:Choice>
        <mc:Fallback xmlns="">
          <p:sp>
            <p:nvSpPr>
              <p:cNvPr id="4" name="Rectangle 3">
                <a:extLst>
                  <a:ext uri="{FF2B5EF4-FFF2-40B4-BE49-F238E27FC236}">
                    <a16:creationId xmlns:a16="http://schemas.microsoft.com/office/drawing/2014/main" id="{FAF2D2FB-D360-4B0E-BAC3-11267E311B0A}"/>
                  </a:ext>
                </a:extLst>
              </p:cNvPr>
              <p:cNvSpPr>
                <a:spLocks noRot="1" noChangeAspect="1" noMove="1" noResize="1" noEditPoints="1" noAdjustHandles="1" noChangeArrowheads="1" noChangeShapeType="1" noTextEdit="1"/>
              </p:cNvSpPr>
              <p:nvPr/>
            </p:nvSpPr>
            <p:spPr>
              <a:xfrm>
                <a:off x="316395" y="1735521"/>
                <a:ext cx="11559209" cy="4124527"/>
              </a:xfrm>
              <a:prstGeom prst="rect">
                <a:avLst/>
              </a:prstGeom>
              <a:blipFill>
                <a:blip r:embed="rId5"/>
                <a:stretch>
                  <a:fillRect b="-444"/>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0CEC61BF-0256-43AA-9F97-2BCEC8909C22}"/>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1B5F99C6-574D-4611-B9A3-3563C776BDAA}"/>
              </a:ext>
            </a:extLst>
          </p:cNvPr>
          <p:cNvSpPr>
            <a:spLocks noGrp="1"/>
          </p:cNvSpPr>
          <p:nvPr>
            <p:ph type="sldNum" sz="quarter" idx="12"/>
          </p:nvPr>
        </p:nvSpPr>
        <p:spPr/>
        <p:txBody>
          <a:bodyPr/>
          <a:lstStyle/>
          <a:p>
            <a:fld id="{5D99DD2A-B520-4620-9B43-64B657BA2D42}" type="slidenum">
              <a:rPr lang="en-US" noProof="0" smtClean="0"/>
              <a:t>15</a:t>
            </a:fld>
            <a:endParaRPr lang="en-US" noProof="0" dirty="0"/>
          </a:p>
        </p:txBody>
      </p:sp>
      <p:sp>
        <p:nvSpPr>
          <p:cNvPr id="7" name="Date Placeholder 4">
            <a:extLst>
              <a:ext uri="{FF2B5EF4-FFF2-40B4-BE49-F238E27FC236}">
                <a16:creationId xmlns:a16="http://schemas.microsoft.com/office/drawing/2014/main" id="{30EAEA7E-1B42-484E-8CC6-CCFC49207E77}"/>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spTree>
    <p:extLst>
      <p:ext uri="{BB962C8B-B14F-4D97-AF65-F5344CB8AC3E}">
        <p14:creationId xmlns:p14="http://schemas.microsoft.com/office/powerpoint/2010/main" val="1684850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4810124" cy="1260000"/>
          </a:xfrm>
        </p:spPr>
        <p:txBody>
          <a:bodyPr/>
          <a:lstStyle/>
          <a:p>
            <a:pPr lvl="0" defTabSz="1066800">
              <a:lnSpc>
                <a:spcPct val="90000"/>
              </a:lnSpc>
              <a:spcAft>
                <a:spcPct val="35000"/>
              </a:spcAft>
            </a:pPr>
            <a:r>
              <a:rPr lang="en-US" sz="3200" dirty="0"/>
              <a:t>Getting a feedback</a:t>
            </a:r>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0"/>
            <a:ext cx="10820397" cy="4378799"/>
          </a:xfrm>
        </p:spPr>
        <p:txBody>
          <a:bodyPr>
            <a:noAutofit/>
          </a:bodyPr>
          <a:lstStyle/>
          <a:p>
            <a:pPr>
              <a:buClrTx/>
            </a:pPr>
            <a:r>
              <a:rPr lang="en-US" sz="2400" dirty="0">
                <a:latin typeface="+mj-lt"/>
              </a:rPr>
              <a:t>After a meeting, both sides need to fill feedback on each other.</a:t>
            </a:r>
          </a:p>
        </p:txBody>
      </p:sp>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16</a:t>
            </a:fld>
            <a:endParaRPr lang="en-US" noProof="0" dirty="0"/>
          </a:p>
        </p:txBody>
      </p:sp>
      <p:sp>
        <p:nvSpPr>
          <p:cNvPr id="7" name="Date Placeholder 4">
            <a:extLst>
              <a:ext uri="{FF2B5EF4-FFF2-40B4-BE49-F238E27FC236}">
                <a16:creationId xmlns:a16="http://schemas.microsoft.com/office/drawing/2014/main" id="{E599C9AF-EA13-4262-9D0F-4470C18F02AB}"/>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pic>
        <p:nvPicPr>
          <p:cNvPr id="4104" name="Picture 8" descr="Ok like dislike thumb pair illustration - Transparent PNG &amp; SVG ...">
            <a:extLst>
              <a:ext uri="{FF2B5EF4-FFF2-40B4-BE49-F238E27FC236}">
                <a16:creationId xmlns:a16="http://schemas.microsoft.com/office/drawing/2014/main" id="{AA8D86F9-FBBF-462B-AFF9-FE3ECFBF81E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495925" y="536099"/>
            <a:ext cx="1247775"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00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8439149" cy="1260000"/>
          </a:xfrm>
        </p:spPr>
        <p:txBody>
          <a:bodyPr/>
          <a:lstStyle/>
          <a:p>
            <a:pPr lvl="0" defTabSz="1066800">
              <a:lnSpc>
                <a:spcPct val="90000"/>
              </a:lnSpc>
              <a:spcAft>
                <a:spcPct val="35000"/>
              </a:spcAft>
            </a:pPr>
            <a:r>
              <a:rPr lang="en-US" sz="3200" dirty="0"/>
              <a:t>Updating the weight vector using QP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0"/>
                <a:ext cx="10840914" cy="4378799"/>
              </a:xfrm>
            </p:spPr>
            <p:txBody>
              <a:bodyPr>
                <a:noAutofit/>
              </a:bodyPr>
              <a:lstStyle/>
              <a:p>
                <a:r>
                  <a:rPr lang="en-US" sz="2400" dirty="0">
                    <a:solidFill>
                      <a:schemeClr val="tx1"/>
                    </a:solidFill>
                    <a:latin typeface="+mj-lt"/>
                  </a:rPr>
                  <a:t>Let </a:t>
                </a:r>
                <a14:m>
                  <m:oMath xmlns:m="http://schemas.openxmlformats.org/officeDocument/2006/math">
                    <m:acc>
                      <m:accPr>
                        <m:chr m:val="⃑"/>
                        <m:ctrlPr>
                          <a:rPr lang="en-US" sz="2400" i="1">
                            <a:solidFill>
                              <a:schemeClr val="tx1"/>
                            </a:solidFill>
                            <a:latin typeface="Cambria Math" panose="02040503050406030204" pitchFamily="18" charset="0"/>
                          </a:rPr>
                        </m:ctrlPr>
                      </m:accPr>
                      <m:e>
                        <m:r>
                          <m:rPr>
                            <m:sty m:val="p"/>
                          </m:rPr>
                          <a:rPr lang="en-US" sz="2400">
                            <a:solidFill>
                              <a:schemeClr val="tx1"/>
                            </a:solidFill>
                            <a:latin typeface="Cambria Math" panose="02040503050406030204" pitchFamily="18" charset="0"/>
                          </a:rPr>
                          <m:t>x</m:t>
                        </m:r>
                      </m:e>
                    </m:acc>
                    <m:r>
                      <a:rPr lang="en-US" sz="240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x</m:t>
                        </m:r>
                      </m:e>
                      <m:sub>
                        <m:r>
                          <a:rPr lang="en-US" sz="2400">
                            <a:solidFill>
                              <a:schemeClr val="tx1"/>
                            </a:solidFill>
                            <a:latin typeface="Cambria Math" panose="02040503050406030204" pitchFamily="18" charset="0"/>
                          </a:rPr>
                          <m:t>1</m:t>
                        </m:r>
                      </m:sub>
                    </m:sSub>
                    <m:r>
                      <a:rPr lang="en-US" sz="2400">
                        <a:solidFill>
                          <a:schemeClr val="tx1"/>
                        </a:solidFill>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x</m:t>
                        </m:r>
                      </m:e>
                      <m:sub>
                        <m:r>
                          <a:rPr lang="en-US" sz="2400">
                            <a:solidFill>
                              <a:schemeClr val="tx1"/>
                            </a:solidFill>
                            <a:latin typeface="Cambria Math" panose="02040503050406030204" pitchFamily="18" charset="0"/>
                          </a:rPr>
                          <m:t>2</m:t>
                        </m:r>
                      </m:sub>
                    </m:sSub>
                    <m:r>
                      <a:rPr lang="en-US" sz="2400">
                        <a:solidFill>
                          <a:schemeClr val="tx1"/>
                        </a:solidFill>
                        <a:latin typeface="Cambria Math" panose="02040503050406030204" pitchFamily="18" charset="0"/>
                      </a:rPr>
                      <m:t>,…, </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x</m:t>
                        </m:r>
                      </m:e>
                      <m:sub>
                        <m:r>
                          <m:rPr>
                            <m:sty m:val="p"/>
                          </m:rPr>
                          <a:rPr lang="en-US" sz="2400">
                            <a:solidFill>
                              <a:schemeClr val="tx1"/>
                            </a:solidFill>
                            <a:latin typeface="Cambria Math" panose="02040503050406030204" pitchFamily="18" charset="0"/>
                          </a:rPr>
                          <m:t>n</m:t>
                        </m:r>
                      </m:sub>
                    </m:sSub>
                    <m:r>
                      <a:rPr lang="en-US" sz="2400">
                        <a:solidFill>
                          <a:schemeClr val="tx1"/>
                        </a:solidFill>
                        <a:latin typeface="Cambria Math" panose="02040503050406030204" pitchFamily="18" charset="0"/>
                      </a:rPr>
                      <m:t>)</m:t>
                    </m:r>
                  </m:oMath>
                </a14:m>
                <a:r>
                  <a:rPr lang="en-US" sz="2400" dirty="0">
                    <a:solidFill>
                      <a:schemeClr val="tx1"/>
                    </a:solidFill>
                    <a:latin typeface="+mj-lt"/>
                  </a:rPr>
                  <a:t> be the new weight</a:t>
                </a:r>
                <a:r>
                  <a:rPr lang="en-IL" sz="2400">
                    <a:solidFill>
                      <a:schemeClr val="tx1"/>
                    </a:solidFill>
                    <a:latin typeface="+mj-lt"/>
                  </a:rPr>
                  <a:t>s</a:t>
                </a:r>
                <a:r>
                  <a:rPr lang="en-US" sz="2400">
                    <a:solidFill>
                      <a:schemeClr val="tx1"/>
                    </a:solidFill>
                    <a:latin typeface="+mj-lt"/>
                  </a:rPr>
                  <a:t> </a:t>
                </a:r>
                <a:r>
                  <a:rPr lang="en-US" sz="2400" dirty="0">
                    <a:solidFill>
                      <a:schemeClr val="tx1"/>
                    </a:solidFill>
                    <a:latin typeface="+mj-lt"/>
                  </a:rPr>
                  <a:t>vector</a:t>
                </a:r>
                <a:r>
                  <a:rPr lang="he-IL" sz="2400" dirty="0">
                    <a:solidFill>
                      <a:schemeClr val="tx1"/>
                    </a:solidFill>
                    <a:latin typeface="+mj-lt"/>
                  </a:rPr>
                  <a:t>,</a:t>
                </a:r>
                <a:r>
                  <a:rPr lang="en-US" sz="2400" dirty="0">
                    <a:solidFill>
                      <a:schemeClr val="tx1"/>
                    </a:solidFill>
                    <a:latin typeface="+mj-lt"/>
                  </a:rPr>
                  <a:t> then </a:t>
                </a:r>
                <a14:m>
                  <m:oMath xmlns:m="http://schemas.openxmlformats.org/officeDocument/2006/math">
                    <m:r>
                      <m:rPr>
                        <m:sty m:val="p"/>
                      </m:rPr>
                      <a:rPr lang="en-US" sz="2400">
                        <a:solidFill>
                          <a:schemeClr val="tx1"/>
                        </a:solidFill>
                        <a:latin typeface="Cambria Math" panose="02040503050406030204" pitchFamily="18" charset="0"/>
                      </a:rPr>
                      <m:t>f</m:t>
                    </m:r>
                    <m:d>
                      <m:dPr>
                        <m:ctrlPr>
                          <a:rPr lang="en-US" sz="2400" i="1">
                            <a:solidFill>
                              <a:schemeClr val="tx1"/>
                            </a:solidFill>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r>
                              <m:rPr>
                                <m:sty m:val="p"/>
                              </m:rPr>
                              <a:rPr lang="en-US" sz="2400">
                                <a:solidFill>
                                  <a:schemeClr val="tx1"/>
                                </a:solidFill>
                                <a:latin typeface="Cambria Math" panose="02040503050406030204" pitchFamily="18" charset="0"/>
                              </a:rPr>
                              <m:t>x</m:t>
                            </m:r>
                          </m:e>
                        </m:acc>
                        <m:r>
                          <a:rPr lang="en-US" sz="2400">
                            <a:solidFill>
                              <a:schemeClr val="tx1"/>
                            </a:solidFill>
                            <a:latin typeface="Cambria Math" panose="02040503050406030204" pitchFamily="18" charset="0"/>
                          </a:rPr>
                          <m:t>,</m:t>
                        </m:r>
                        <m:acc>
                          <m:accPr>
                            <m:chr m:val="⃗"/>
                            <m:ctrlPr>
                              <a:rPr lang="en-US" sz="2400" i="1">
                                <a:solidFill>
                                  <a:schemeClr val="tx1"/>
                                </a:solidFill>
                                <a:latin typeface="Cambria Math" panose="02040503050406030204" pitchFamily="18" charset="0"/>
                              </a:rPr>
                            </m:ctrlPr>
                          </m:accPr>
                          <m:e>
                            <m:r>
                              <m:rPr>
                                <m:sty m:val="p"/>
                              </m:rPr>
                              <a:rPr lang="en-US" sz="2400">
                                <a:solidFill>
                                  <a:schemeClr val="tx1"/>
                                </a:solidFill>
                                <a:latin typeface="Cambria Math" panose="02040503050406030204" pitchFamily="18" charset="0"/>
                              </a:rPr>
                              <m:t>m</m:t>
                            </m:r>
                          </m:e>
                        </m:acc>
                      </m:e>
                    </m:d>
                  </m:oMath>
                </a14:m>
                <a:r>
                  <a:rPr lang="en-US" sz="2400" dirty="0">
                    <a:solidFill>
                      <a:schemeClr val="tx1"/>
                    </a:solidFill>
                    <a:latin typeface="+mj-lt"/>
                  </a:rPr>
                  <a:t> needs to be minimized, where </a:t>
                </a:r>
                <a14:m>
                  <m:oMath xmlns:m="http://schemas.openxmlformats.org/officeDocument/2006/math">
                    <m:r>
                      <m:rPr>
                        <m:sty m:val="p"/>
                      </m:rPr>
                      <a:rPr lang="en-US" sz="2400">
                        <a:solidFill>
                          <a:schemeClr val="tx1"/>
                        </a:solidFill>
                        <a:latin typeface="Cambria Math" panose="02040503050406030204" pitchFamily="18" charset="0"/>
                      </a:rPr>
                      <m:t>f</m:t>
                    </m:r>
                    <m:d>
                      <m:dPr>
                        <m:ctrlPr>
                          <a:rPr lang="en-US" sz="2400" i="1">
                            <a:solidFill>
                              <a:schemeClr val="tx1"/>
                            </a:solidFill>
                            <a:latin typeface="Cambria Math" panose="02040503050406030204" pitchFamily="18" charset="0"/>
                          </a:rPr>
                        </m:ctrlPr>
                      </m:dPr>
                      <m:e>
                        <m:acc>
                          <m:accPr>
                            <m:chr m:val="⃗"/>
                            <m:ctrlPr>
                              <a:rPr lang="en-US" sz="2400" i="1">
                                <a:solidFill>
                                  <a:schemeClr val="tx1"/>
                                </a:solidFill>
                                <a:latin typeface="Cambria Math" panose="02040503050406030204" pitchFamily="18" charset="0"/>
                              </a:rPr>
                            </m:ctrlPr>
                          </m:accPr>
                          <m:e>
                            <m:r>
                              <m:rPr>
                                <m:sty m:val="p"/>
                              </m:rPr>
                              <a:rPr lang="en-US" sz="2400">
                                <a:solidFill>
                                  <a:schemeClr val="tx1"/>
                                </a:solidFill>
                                <a:latin typeface="Cambria Math" panose="02040503050406030204" pitchFamily="18" charset="0"/>
                              </a:rPr>
                              <m:t>x</m:t>
                            </m:r>
                          </m:e>
                        </m:acc>
                        <m:r>
                          <a:rPr lang="en-US" sz="2400">
                            <a:solidFill>
                              <a:schemeClr val="tx1"/>
                            </a:solidFill>
                            <a:latin typeface="Cambria Math" panose="02040503050406030204" pitchFamily="18" charset="0"/>
                          </a:rPr>
                          <m:t>,</m:t>
                        </m:r>
                        <m:acc>
                          <m:accPr>
                            <m:chr m:val="⃗"/>
                            <m:ctrlPr>
                              <a:rPr lang="en-US" sz="2400" i="1">
                                <a:solidFill>
                                  <a:schemeClr val="tx1"/>
                                </a:solidFill>
                                <a:latin typeface="Cambria Math" panose="02040503050406030204" pitchFamily="18" charset="0"/>
                              </a:rPr>
                            </m:ctrlPr>
                          </m:accPr>
                          <m:e>
                            <m:r>
                              <m:rPr>
                                <m:sty m:val="p"/>
                              </m:rPr>
                              <a:rPr lang="en-US" sz="2400">
                                <a:solidFill>
                                  <a:schemeClr val="tx1"/>
                                </a:solidFill>
                                <a:latin typeface="Cambria Math" panose="02040503050406030204" pitchFamily="18" charset="0"/>
                              </a:rPr>
                              <m:t>m</m:t>
                            </m:r>
                          </m:e>
                        </m:acc>
                      </m:e>
                    </m:d>
                    <m:r>
                      <a:rPr lang="en-US" sz="2400">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x</m:t>
                                </m:r>
                              </m:e>
                              <m:sub>
                                <m:r>
                                  <a:rPr lang="en-US" sz="2400">
                                    <a:solidFill>
                                      <a:schemeClr val="tx1"/>
                                    </a:solidFill>
                                    <a:latin typeface="Cambria Math" panose="02040503050406030204" pitchFamily="18" charset="0"/>
                                  </a:rPr>
                                  <m:t>1</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m</m:t>
                                </m:r>
                              </m:e>
                              <m:sub>
                                <m:r>
                                  <a:rPr lang="en-US" sz="2400">
                                    <a:solidFill>
                                      <a:schemeClr val="tx1"/>
                                    </a:solidFill>
                                    <a:latin typeface="Cambria Math" panose="02040503050406030204" pitchFamily="18" charset="0"/>
                                  </a:rPr>
                                  <m:t>1</m:t>
                                </m:r>
                              </m:sub>
                            </m:sSub>
                          </m:e>
                        </m:d>
                      </m:e>
                      <m:sup>
                        <m:r>
                          <a:rPr lang="en-US" sz="2400">
                            <a:solidFill>
                              <a:schemeClr val="tx1"/>
                            </a:solidFill>
                            <a:latin typeface="Cambria Math" panose="02040503050406030204" pitchFamily="18" charset="0"/>
                          </a:rPr>
                          <m:t>2</m:t>
                        </m:r>
                      </m:sup>
                    </m:sSup>
                    <m:r>
                      <a:rPr lang="en-US" sz="2400">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x</m:t>
                                </m:r>
                              </m:e>
                              <m:sub>
                                <m:r>
                                  <a:rPr lang="en-US" sz="2400">
                                    <a:solidFill>
                                      <a:schemeClr val="tx1"/>
                                    </a:solidFill>
                                    <a:latin typeface="Cambria Math" panose="02040503050406030204" pitchFamily="18" charset="0"/>
                                  </a:rPr>
                                  <m:t>2</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m</m:t>
                                </m:r>
                              </m:e>
                              <m:sub>
                                <m:r>
                                  <a:rPr lang="en-US" sz="2400">
                                    <a:solidFill>
                                      <a:schemeClr val="tx1"/>
                                    </a:solidFill>
                                    <a:latin typeface="Cambria Math" panose="02040503050406030204" pitchFamily="18" charset="0"/>
                                  </a:rPr>
                                  <m:t>2</m:t>
                                </m:r>
                              </m:sub>
                            </m:sSub>
                          </m:e>
                        </m:d>
                      </m:e>
                      <m:sup>
                        <m:r>
                          <a:rPr lang="en-US" sz="2400">
                            <a:solidFill>
                              <a:schemeClr val="tx1"/>
                            </a:solidFill>
                            <a:latin typeface="Cambria Math" panose="02040503050406030204" pitchFamily="18" charset="0"/>
                          </a:rPr>
                          <m:t>2</m:t>
                        </m:r>
                      </m:sup>
                    </m:sSup>
                    <m:r>
                      <a:rPr lang="en-US" sz="2400">
                        <a:solidFill>
                          <a:schemeClr val="tx1"/>
                        </a:solidFill>
                        <a:latin typeface="Cambria Math" panose="02040503050406030204" pitchFamily="18" charset="0"/>
                      </a:rPr>
                      <m:t> +  ...  + </m:t>
                    </m:r>
                    <m:sSup>
                      <m:sSupPr>
                        <m:ctrlPr>
                          <a:rPr lang="en-US" sz="2400" i="1">
                            <a:solidFill>
                              <a:schemeClr val="tx1"/>
                            </a:solidFill>
                            <a:latin typeface="Cambria Math" panose="02040503050406030204" pitchFamily="18" charset="0"/>
                          </a:rPr>
                        </m:ctrlPr>
                      </m:sSupPr>
                      <m:e>
                        <m:d>
                          <m:dPr>
                            <m:ctrlPr>
                              <a:rPr lang="en-US" sz="2400" i="1">
                                <a:solidFill>
                                  <a:schemeClr val="tx1"/>
                                </a:solidFill>
                                <a:latin typeface="Cambria Math" panose="02040503050406030204" pitchFamily="18" charset="0"/>
                              </a:rPr>
                            </m:ctrlPr>
                          </m:dPr>
                          <m:e>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x</m:t>
                                </m:r>
                              </m:e>
                              <m:sub>
                                <m:r>
                                  <m:rPr>
                                    <m:sty m:val="p"/>
                                  </m:rPr>
                                  <a:rPr lang="en-US" sz="2400">
                                    <a:solidFill>
                                      <a:schemeClr val="tx1"/>
                                    </a:solidFill>
                                    <a:latin typeface="Cambria Math" panose="02040503050406030204" pitchFamily="18" charset="0"/>
                                  </a:rPr>
                                  <m:t>n</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a:solidFill>
                                      <a:schemeClr val="tx1"/>
                                    </a:solidFill>
                                    <a:latin typeface="Cambria Math" panose="02040503050406030204" pitchFamily="18" charset="0"/>
                                  </a:rPr>
                                  <m:t>m</m:t>
                                </m:r>
                              </m:e>
                              <m:sub>
                                <m:r>
                                  <m:rPr>
                                    <m:sty m:val="p"/>
                                  </m:rPr>
                                  <a:rPr lang="en-US" sz="2400">
                                    <a:solidFill>
                                      <a:schemeClr val="tx1"/>
                                    </a:solidFill>
                                    <a:latin typeface="Cambria Math" panose="02040503050406030204" pitchFamily="18" charset="0"/>
                                  </a:rPr>
                                  <m:t>n</m:t>
                                </m:r>
                              </m:sub>
                            </m:sSub>
                          </m:e>
                        </m:d>
                      </m:e>
                      <m:sup>
                        <m:r>
                          <a:rPr lang="en-US" sz="2400">
                            <a:solidFill>
                              <a:schemeClr val="tx1"/>
                            </a:solidFill>
                            <a:latin typeface="Cambria Math" panose="02040503050406030204" pitchFamily="18" charset="0"/>
                          </a:rPr>
                          <m:t>2</m:t>
                        </m:r>
                      </m:sup>
                    </m:sSup>
                  </m:oMath>
                </a14:m>
                <a:r>
                  <a:rPr lang="en-US" sz="2400" dirty="0">
                    <a:latin typeface="+mj-lt"/>
                  </a:rPr>
                  <a:t>.</a:t>
                </a:r>
              </a:p>
              <a:p>
                <a:pPr>
                  <a:buClrTx/>
                </a:pPr>
                <a:r>
                  <a:rPr lang="en-US" sz="2400" dirty="0"/>
                  <a:t>Quadratic programming equation needs to take the form of  </a:t>
                </a:r>
                <a14:m>
                  <m:oMath xmlns:m="http://schemas.openxmlformats.org/officeDocument/2006/math">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p>
                      <m:sSupPr>
                        <m:ctrlPr>
                          <a:rPr lang="en-US" sz="2400" i="1">
                            <a:latin typeface="Cambria Math" panose="02040503050406030204" pitchFamily="18" charset="0"/>
                          </a:rPr>
                        </m:ctrlPr>
                      </m:sSupPr>
                      <m:e>
                        <m:r>
                          <m:rPr>
                            <m:sty m:val="p"/>
                          </m:rPr>
                          <a:rPr lang="en-US" sz="2400">
                            <a:latin typeface="Cambria Math" panose="02040503050406030204" pitchFamily="18" charset="0"/>
                          </a:rPr>
                          <m:t>x</m:t>
                        </m:r>
                      </m:e>
                      <m:sup>
                        <m:r>
                          <m:rPr>
                            <m:sty m:val="p"/>
                          </m:rPr>
                          <a:rPr lang="en-US" sz="2400">
                            <a:latin typeface="Cambria Math" panose="02040503050406030204" pitchFamily="18" charset="0"/>
                          </a:rPr>
                          <m:t>T</m:t>
                        </m:r>
                      </m:sup>
                    </m:sSup>
                    <m:r>
                      <m:rPr>
                        <m:sty m:val="p"/>
                      </m:rPr>
                      <a:rPr lang="en-US" sz="2400">
                        <a:latin typeface="Cambria Math" panose="02040503050406030204" pitchFamily="18" charset="0"/>
                      </a:rPr>
                      <m:t>Qx</m:t>
                    </m:r>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c</m:t>
                        </m:r>
                      </m:e>
                      <m:sup>
                        <m:r>
                          <m:rPr>
                            <m:sty m:val="p"/>
                          </m:rPr>
                          <a:rPr lang="en-US" sz="2400">
                            <a:latin typeface="Cambria Math" panose="02040503050406030204" pitchFamily="18" charset="0"/>
                          </a:rPr>
                          <m:t>T</m:t>
                        </m:r>
                      </m:sup>
                    </m:sSup>
                    <m:r>
                      <m:rPr>
                        <m:sty m:val="p"/>
                      </m:rPr>
                      <a:rPr lang="en-US" sz="2400">
                        <a:latin typeface="Cambria Math" panose="02040503050406030204" pitchFamily="18" charset="0"/>
                      </a:rPr>
                      <m:t>x</m:t>
                    </m:r>
                  </m:oMath>
                </a14:m>
                <a:r>
                  <a:rPr lang="en-US" sz="2400" dirty="0"/>
                  <a:t> while subject to </a:t>
                </a:r>
                <a14:m>
                  <m:oMath xmlns:m="http://schemas.openxmlformats.org/officeDocument/2006/math">
                    <m:r>
                      <m:rPr>
                        <m:sty m:val="p"/>
                      </m:rPr>
                      <a:rPr lang="en-US" sz="2400">
                        <a:latin typeface="Cambria Math" panose="02040503050406030204" pitchFamily="18" charset="0"/>
                      </a:rPr>
                      <m:t>Ax</m:t>
                    </m:r>
                    <m:r>
                      <a:rPr lang="en-US" sz="2400">
                        <a:latin typeface="Cambria Math" panose="02040503050406030204" pitchFamily="18" charset="0"/>
                      </a:rPr>
                      <m:t>≤</m:t>
                    </m:r>
                    <m:r>
                      <m:rPr>
                        <m:sty m:val="p"/>
                      </m:rPr>
                      <a:rPr lang="en-US" sz="2400">
                        <a:latin typeface="Cambria Math" panose="02040503050406030204" pitchFamily="18" charset="0"/>
                      </a:rPr>
                      <m:t>b</m:t>
                    </m:r>
                  </m:oMath>
                </a14:m>
                <a:r>
                  <a:rPr lang="en-US" sz="2400" dirty="0"/>
                  <a:t>, for each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i</m:t>
                        </m:r>
                      </m:sub>
                    </m:sSub>
                    <m:r>
                      <a:rPr lang="en-US" sz="2400">
                        <a:latin typeface="Cambria Math" panose="02040503050406030204" pitchFamily="18" charset="0"/>
                      </a:rPr>
                      <m:t>≥0, 1≤</m:t>
                    </m:r>
                    <m:r>
                      <m:rPr>
                        <m:sty m:val="p"/>
                      </m:rPr>
                      <a:rPr lang="en-US" sz="2400">
                        <a:latin typeface="Cambria Math" panose="02040503050406030204" pitchFamily="18" charset="0"/>
                      </a:rPr>
                      <m:t>i</m:t>
                    </m:r>
                    <m:r>
                      <a:rPr lang="en-US" sz="2400">
                        <a:latin typeface="Cambria Math" panose="02040503050406030204" pitchFamily="18" charset="0"/>
                      </a:rPr>
                      <m:t>≤</m:t>
                    </m:r>
                    <m:r>
                      <m:rPr>
                        <m:sty m:val="p"/>
                      </m:rPr>
                      <a:rPr lang="en-US" sz="2400">
                        <a:latin typeface="Cambria Math" panose="02040503050406030204" pitchFamily="18" charset="0"/>
                      </a:rPr>
                      <m:t>n</m:t>
                    </m:r>
                  </m:oMath>
                </a14:m>
                <a:r>
                  <a:rPr lang="en-US" sz="2400" dirty="0"/>
                  <a:t> and </a:t>
                </a:r>
                <a14:m>
                  <m:oMath xmlns:m="http://schemas.openxmlformats.org/officeDocument/2006/math">
                    <m:nary>
                      <m:naryPr>
                        <m:chr m:val="∑"/>
                        <m:limLoc m:val="undOvr"/>
                        <m:ctrlPr>
                          <a:rPr lang="en-US" sz="2400" i="1">
                            <a:latin typeface="Cambria Math" panose="02040503050406030204" pitchFamily="18" charset="0"/>
                          </a:rPr>
                        </m:ctrlPr>
                      </m:naryPr>
                      <m:sub>
                        <m:r>
                          <m:rPr>
                            <m:sty m:val="p"/>
                          </m:rPr>
                          <a:rPr lang="en-US" sz="2400">
                            <a:latin typeface="Cambria Math" panose="02040503050406030204" pitchFamily="18" charset="0"/>
                          </a:rPr>
                          <m:t>i</m:t>
                        </m:r>
                        <m:r>
                          <a:rPr lang="en-US" sz="2400">
                            <a:latin typeface="Cambria Math" panose="02040503050406030204" pitchFamily="18" charset="0"/>
                          </a:rPr>
                          <m:t>=1</m:t>
                        </m:r>
                      </m:sub>
                      <m:sup>
                        <m:r>
                          <m:rPr>
                            <m:sty m:val="p"/>
                          </m:rPr>
                          <a:rPr lang="en-US" sz="2400">
                            <a:latin typeface="Cambria Math" panose="02040503050406030204" pitchFamily="18" charset="0"/>
                          </a:rPr>
                          <m:t>n</m:t>
                        </m:r>
                      </m:sup>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i</m:t>
                            </m:r>
                          </m:sub>
                        </m:sSub>
                      </m:e>
                    </m:nary>
                    <m:r>
                      <a:rPr lang="en-US" sz="2400">
                        <a:latin typeface="Cambria Math" panose="02040503050406030204" pitchFamily="18" charset="0"/>
                      </a:rPr>
                      <m:t>=100</m:t>
                    </m:r>
                  </m:oMath>
                </a14:m>
                <a:r>
                  <a:rPr lang="en-US" sz="2400" dirty="0"/>
                  <a:t>.</a:t>
                </a:r>
              </a:p>
            </p:txBody>
          </p:sp>
        </mc:Choice>
        <mc:Fallback xmlns="">
          <p:sp>
            <p:nvSpPr>
              <p:cNvPr id="3" name="Content Placeholder 2">
                <a:extLst>
                  <a:ext uri="{FF2B5EF4-FFF2-40B4-BE49-F238E27FC236}">
                    <a16:creationId xmlns:a16="http://schemas.microsoft.com/office/drawing/2014/main" id="{90E8A47E-9D4A-4D70-B23A-B0AC3757292F}"/>
                  </a:ext>
                </a:extLst>
              </p:cNvPr>
              <p:cNvSpPr>
                <a:spLocks noGrp="1" noRot="1" noChangeAspect="1" noMove="1" noResize="1" noEditPoints="1" noAdjustHandles="1" noChangeArrowheads="1" noChangeShapeType="1" noTextEdit="1"/>
              </p:cNvSpPr>
              <p:nvPr>
                <p:ph idx="1"/>
              </p:nvPr>
            </p:nvSpPr>
            <p:spPr>
              <a:xfrm>
                <a:off x="685801" y="1869600"/>
                <a:ext cx="10840914" cy="4378799"/>
              </a:xfrm>
              <a:blipFill>
                <a:blip r:embed="rId3"/>
                <a:stretch>
                  <a:fillRect l="-787" t="-1253"/>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17</a:t>
            </a:fld>
            <a:endParaRPr lang="en-US" noProof="0" dirty="0"/>
          </a:p>
        </p:txBody>
      </p:sp>
      <p:sp>
        <p:nvSpPr>
          <p:cNvPr id="7" name="Date Placeholder 4">
            <a:extLst>
              <a:ext uri="{FF2B5EF4-FFF2-40B4-BE49-F238E27FC236}">
                <a16:creationId xmlns:a16="http://schemas.microsoft.com/office/drawing/2014/main" id="{B44EE70E-9F34-4DD4-94D7-3C5D80A9583A}"/>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pic>
        <p:nvPicPr>
          <p:cNvPr id="5124" name="Picture 4" descr="Download Free png Icon Update Png Vector, Clipart, PSD - peoplepng ...">
            <a:extLst>
              <a:ext uri="{FF2B5EF4-FFF2-40B4-BE49-F238E27FC236}">
                <a16:creationId xmlns:a16="http://schemas.microsoft.com/office/drawing/2014/main" id="{929F1BD8-9B67-46D5-B540-56E088E89C2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24950" y="771262"/>
            <a:ext cx="866562" cy="86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36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0"/>
                <a:ext cx="10840914" cy="4378799"/>
              </a:xfrm>
            </p:spPr>
            <p:txBody>
              <a:bodyPr>
                <a:noAutofit/>
              </a:bodyPr>
              <a:lstStyle/>
              <a:p>
                <a14:m>
                  <m:oMath xmlns:m="http://schemas.openxmlformats.org/officeDocument/2006/math">
                    <m:r>
                      <m:rPr>
                        <m:sty m:val="p"/>
                      </m:rPr>
                      <a:rPr lang="en-US" sz="2400" smtClean="0">
                        <a:latin typeface="Cambria Math" panose="02040503050406030204" pitchFamily="18" charset="0"/>
                      </a:rPr>
                      <m:t>Q</m:t>
                    </m:r>
                    <m:r>
                      <a:rPr lang="en-US" sz="2400" smtClean="0">
                        <a:latin typeface="Cambria Math" panose="02040503050406030204" pitchFamily="18" charset="0"/>
                      </a:rPr>
                      <m:t>=2</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a:rPr lang="en-US" sz="2400">
                                  <a:latin typeface="Cambria Math" panose="02040503050406030204" pitchFamily="18" charset="0"/>
                                </a:rPr>
                                <m:t>1</m:t>
                              </m:r>
                            </m:e>
                            <m:e>
                              <m:r>
                                <a:rPr lang="en-US" sz="2400">
                                  <a:latin typeface="Cambria Math" panose="02040503050406030204" pitchFamily="18" charset="0"/>
                                </a:rPr>
                                <m:t>⋯</m:t>
                              </m:r>
                            </m:e>
                            <m:e>
                              <m:r>
                                <a:rPr lang="en-US" sz="2400">
                                  <a:latin typeface="Cambria Math" panose="02040503050406030204" pitchFamily="18" charset="0"/>
                                </a:rPr>
                                <m:t>0</m:t>
                              </m:r>
                            </m:e>
                          </m:mr>
                          <m:mr>
                            <m:e>
                              <m:r>
                                <a:rPr lang="en-US" sz="2400">
                                  <a:latin typeface="Cambria Math" panose="02040503050406030204" pitchFamily="18" charset="0"/>
                                </a:rPr>
                                <m:t>⋮</m:t>
                              </m:r>
                            </m:e>
                            <m:e>
                              <m:r>
                                <a:rPr lang="en-US" sz="2400">
                                  <a:latin typeface="Cambria Math" panose="02040503050406030204" pitchFamily="18" charset="0"/>
                                </a:rPr>
                                <m:t>⋱</m:t>
                              </m:r>
                            </m:e>
                            <m:e>
                              <m:r>
                                <a:rPr lang="en-US" sz="2400">
                                  <a:latin typeface="Cambria Math" panose="02040503050406030204" pitchFamily="18" charset="0"/>
                                </a:rPr>
                                <m:t>⋮</m:t>
                              </m:r>
                            </m:e>
                          </m:mr>
                          <m:mr>
                            <m:e>
                              <m:r>
                                <a:rPr lang="en-US" sz="2400">
                                  <a:latin typeface="Cambria Math" panose="02040503050406030204" pitchFamily="18" charset="0"/>
                                </a:rPr>
                                <m:t>0</m:t>
                              </m:r>
                            </m:e>
                            <m:e>
                              <m:r>
                                <a:rPr lang="en-US" sz="2400">
                                  <a:latin typeface="Cambria Math" panose="02040503050406030204" pitchFamily="18" charset="0"/>
                                </a:rPr>
                                <m:t>⋯</m:t>
                              </m:r>
                            </m:e>
                            <m:e>
                              <m:r>
                                <a:rPr lang="en-US" sz="2400">
                                  <a:latin typeface="Cambria Math" panose="02040503050406030204" pitchFamily="18" charset="0"/>
                                </a:rPr>
                                <m:t>1</m:t>
                              </m:r>
                            </m:e>
                          </m:mr>
                        </m:m>
                      </m:e>
                    </m:d>
                    <m:r>
                      <a:rPr lang="en-US" sz="2400" b="0" i="1" smtClean="0">
                        <a:latin typeface="Cambria Math" panose="02040503050406030204" pitchFamily="18" charset="0"/>
                      </a:rPr>
                      <m:t>,</m:t>
                    </m:r>
                  </m:oMath>
                </a14:m>
                <a:r>
                  <a:rPr lang="en-US" sz="2400" dirty="0">
                    <a:latin typeface="+mj-lt"/>
                  </a:rPr>
                  <a:t> in this case 1 for every </a:t>
                </a:r>
                <a14:m>
                  <m:oMath xmlns:m="http://schemas.openxmlformats.org/officeDocument/2006/math">
                    <m:sSup>
                      <m:sSupPr>
                        <m:ctrlPr>
                          <a:rPr lang="en-US" sz="2400" i="1">
                            <a:latin typeface="Cambria Math" panose="02040503050406030204" pitchFamily="18" charset="0"/>
                          </a:rPr>
                        </m:ctrlPr>
                      </m:sSupPr>
                      <m:e>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i</m:t>
                            </m:r>
                          </m:sub>
                        </m:sSub>
                        <m:r>
                          <a:rPr lang="en-US" sz="2400">
                            <a:latin typeface="Cambria Math" panose="02040503050406030204" pitchFamily="18" charset="0"/>
                          </a:rPr>
                          <m:t>)</m:t>
                        </m:r>
                      </m:e>
                      <m:sup>
                        <m:r>
                          <a:rPr lang="en-US" sz="2400">
                            <a:latin typeface="Cambria Math" panose="02040503050406030204" pitchFamily="18" charset="0"/>
                          </a:rPr>
                          <m:t>2</m:t>
                        </m:r>
                      </m:sup>
                    </m:sSup>
                    <m:r>
                      <a:rPr lang="en-US" sz="2400">
                        <a:latin typeface="Cambria Math" panose="02040503050406030204" pitchFamily="18" charset="0"/>
                      </a:rPr>
                      <m:t>, 1≤</m:t>
                    </m:r>
                    <m:r>
                      <m:rPr>
                        <m:sty m:val="p"/>
                      </m:rPr>
                      <a:rPr lang="en-US" sz="2400">
                        <a:latin typeface="Cambria Math" panose="02040503050406030204" pitchFamily="18" charset="0"/>
                      </a:rPr>
                      <m:t>i</m:t>
                    </m:r>
                    <m:r>
                      <a:rPr lang="en-US" sz="2400">
                        <a:latin typeface="Cambria Math" panose="02040503050406030204" pitchFamily="18" charset="0"/>
                      </a:rPr>
                      <m:t>≤</m:t>
                    </m:r>
                    <m:r>
                      <m:rPr>
                        <m:sty m:val="p"/>
                      </m:rPr>
                      <a:rPr lang="en-US" sz="2400">
                        <a:latin typeface="Cambria Math" panose="02040503050406030204" pitchFamily="18" charset="0"/>
                      </a:rPr>
                      <m:t>n</m:t>
                    </m:r>
                    <m:r>
                      <a:rPr lang="en-US" sz="2400" b="0" i="0" smtClean="0">
                        <a:latin typeface="Cambria Math" panose="02040503050406030204" pitchFamily="18" charset="0"/>
                      </a:rPr>
                      <m:t> </m:t>
                    </m:r>
                  </m:oMath>
                </a14:m>
                <a:r>
                  <a:rPr lang="en-US" sz="2400" dirty="0">
                    <a:latin typeface="+mj-lt"/>
                  </a:rPr>
                  <a:t>and 0 otherwise.</a:t>
                </a:r>
              </a:p>
              <a:p>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c</m:t>
                        </m:r>
                      </m:e>
                    </m:acc>
                    <m:r>
                      <a:rPr lang="en-US" sz="2400">
                        <a:latin typeface="Cambria Math" panose="02040503050406030204" pitchFamily="18" charset="0"/>
                      </a:rPr>
                      <m:t>= </m:t>
                    </m:r>
                    <m:r>
                      <a:rPr lang="en-US" sz="2400" i="1">
                        <a:latin typeface="Cambria Math" panose="02040503050406030204" pitchFamily="18" charset="0"/>
                      </a:rPr>
                      <m:t>−</m:t>
                    </m:r>
                    <m:r>
                      <a:rPr lang="en-US" sz="2400">
                        <a:latin typeface="Cambria Math" panose="02040503050406030204" pitchFamily="18" charset="0"/>
                      </a:rPr>
                      <m:t>2⋅</m:t>
                    </m:r>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m</m:t>
                        </m:r>
                      </m:e>
                    </m:acc>
                  </m:oMath>
                </a14:m>
                <a:r>
                  <a:rPr lang="en-US" sz="2400" dirty="0">
                    <a:latin typeface="+mj-lt"/>
                  </a:rPr>
                  <a:t>, n-dimensional vector, saving the coefficient for every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i</m:t>
                        </m:r>
                      </m:sub>
                    </m:sSub>
                    <m:r>
                      <a:rPr lang="en-US" sz="2400">
                        <a:latin typeface="Cambria Math" panose="02040503050406030204" pitchFamily="18" charset="0"/>
                      </a:rPr>
                      <m:t> , 1≤</m:t>
                    </m:r>
                    <m:r>
                      <m:rPr>
                        <m:sty m:val="p"/>
                      </m:rPr>
                      <a:rPr lang="en-US" sz="2400">
                        <a:latin typeface="Cambria Math" panose="02040503050406030204" pitchFamily="18" charset="0"/>
                      </a:rPr>
                      <m:t>i</m:t>
                    </m:r>
                    <m:r>
                      <a:rPr lang="en-US" sz="2400">
                        <a:latin typeface="Cambria Math" panose="02040503050406030204" pitchFamily="18" charset="0"/>
                      </a:rPr>
                      <m:t>≤</m:t>
                    </m:r>
                    <m:r>
                      <m:rPr>
                        <m:sty m:val="p"/>
                      </m:rPr>
                      <a:rPr lang="en-US" sz="2400">
                        <a:latin typeface="Cambria Math" panose="02040503050406030204" pitchFamily="18" charset="0"/>
                      </a:rPr>
                      <m:t>n</m:t>
                    </m:r>
                  </m:oMath>
                </a14:m>
                <a:r>
                  <a:rPr lang="en-US" sz="2400" dirty="0">
                    <a:latin typeface="+mj-lt"/>
                  </a:rPr>
                  <a:t>.</a:t>
                </a:r>
              </a:p>
              <a:p>
                <a:r>
                  <a:rPr lang="en-US" sz="2400" dirty="0">
                    <a:latin typeface="+mj-lt"/>
                  </a:rPr>
                  <a:t>Let </a:t>
                </a:r>
                <a14:m>
                  <m:oMath xmlns:m="http://schemas.openxmlformats.org/officeDocument/2006/math">
                    <m:r>
                      <m:rPr>
                        <m:sty m:val="p"/>
                      </m:rPr>
                      <a:rPr lang="en-US" sz="2400">
                        <a:latin typeface="Cambria Math" panose="02040503050406030204" pitchFamily="18" charset="0"/>
                      </a:rPr>
                      <m:t>k</m:t>
                    </m:r>
                  </m:oMath>
                </a14:m>
                <a:r>
                  <a:rPr lang="en-US" sz="2400" dirty="0">
                    <a:latin typeface="+mj-lt"/>
                  </a:rPr>
                  <a:t> be the total number of saved data for student or private tutor.</a:t>
                </a:r>
              </a:p>
              <a:p>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A</m:t>
                        </m:r>
                      </m:e>
                      <m:sub>
                        <m:r>
                          <m:rPr>
                            <m:sty m:val="p"/>
                          </m:rPr>
                          <a:rPr lang="en-US" sz="2400">
                            <a:latin typeface="Cambria Math" panose="02040503050406030204" pitchFamily="18" charset="0"/>
                          </a:rPr>
                          <m:t>k</m:t>
                        </m:r>
                        <m:r>
                          <a:rPr lang="en-US" sz="2400">
                            <a:latin typeface="Cambria Math" panose="02040503050406030204" pitchFamily="18" charset="0"/>
                          </a:rPr>
                          <m:t>+</m:t>
                        </m:r>
                        <m:r>
                          <m:rPr>
                            <m:sty m:val="p"/>
                          </m:rPr>
                          <a:rPr lang="en-US" sz="2400">
                            <a:latin typeface="Cambria Math" panose="02040503050406030204" pitchFamily="18" charset="0"/>
                          </a:rPr>
                          <m:t>n</m:t>
                        </m:r>
                        <m:r>
                          <a:rPr lang="en-US" sz="2400">
                            <a:latin typeface="Cambria Math" panose="02040503050406030204" pitchFamily="18" charset="0"/>
                          </a:rPr>
                          <m:t>×</m:t>
                        </m:r>
                        <m:r>
                          <m:rPr>
                            <m:sty m:val="p"/>
                          </m:rPr>
                          <a:rPr lang="en-US" sz="2400">
                            <a:latin typeface="Cambria Math" panose="02040503050406030204" pitchFamily="18" charset="0"/>
                          </a:rPr>
                          <m:t>n</m:t>
                        </m:r>
                      </m:sub>
                    </m:sSub>
                  </m:oMath>
                </a14:m>
                <a:r>
                  <a:rPr lang="en-US" sz="2400" dirty="0">
                    <a:latin typeface="+mj-lt"/>
                  </a:rPr>
                  <a:t> will save in row </a:t>
                </a:r>
                <a14:m>
                  <m:oMath xmlns:m="http://schemas.openxmlformats.org/officeDocument/2006/math">
                    <m:r>
                      <m:rPr>
                        <m:sty m:val="p"/>
                      </m:rPr>
                      <a:rPr lang="en-US" sz="2400">
                        <a:latin typeface="Cambria Math" panose="02040503050406030204" pitchFamily="18" charset="0"/>
                      </a:rPr>
                      <m:t>i</m:t>
                    </m:r>
                    <m:r>
                      <a:rPr lang="en-US" sz="2400">
                        <a:latin typeface="Cambria Math" panose="02040503050406030204" pitchFamily="18" charset="0"/>
                      </a:rPr>
                      <m:t> </m:t>
                    </m:r>
                  </m:oMath>
                </a14:m>
                <a:r>
                  <a:rPr lang="en-US" sz="2400" dirty="0">
                    <a:latin typeface="+mj-lt"/>
                  </a:rPr>
                  <a:t>the coefficients of the vector </a:t>
                </a:r>
                <a14:m>
                  <m:oMath xmlns:m="http://schemas.openxmlformats.org/officeDocument/2006/math">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x</m:t>
                        </m:r>
                      </m:e>
                    </m:acc>
                  </m:oMath>
                </a14:m>
                <a:r>
                  <a:rPr lang="en-US" sz="2400" dirty="0">
                    <a:latin typeface="+mj-lt"/>
                  </a:rPr>
                  <a:t> in inequality </a:t>
                </a:r>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m:rPr>
                                <m:sty m:val="p"/>
                              </m:rPr>
                              <a:rPr lang="en-US" sz="2400">
                                <a:latin typeface="Cambria Math" panose="02040503050406030204" pitchFamily="18" charset="0"/>
                              </a:rPr>
                              <m:t>b</m:t>
                            </m:r>
                          </m:e>
                        </m:acc>
                      </m:e>
                      <m:sub>
                        <m:r>
                          <m:rPr>
                            <m:sty m:val="p"/>
                          </m:rPr>
                          <a:rPr lang="en-US" sz="2400">
                            <a:latin typeface="Cambria Math" panose="02040503050406030204" pitchFamily="18" charset="0"/>
                          </a:rPr>
                          <m:t>k</m:t>
                        </m:r>
                        <m:r>
                          <a:rPr lang="en-US" sz="2400">
                            <a:latin typeface="Cambria Math" panose="02040503050406030204" pitchFamily="18" charset="0"/>
                          </a:rPr>
                          <m:t>+</m:t>
                        </m:r>
                        <m:r>
                          <m:rPr>
                            <m:sty m:val="p"/>
                          </m:rPr>
                          <a:rPr lang="en-US" sz="2400">
                            <a:latin typeface="Cambria Math" panose="02040503050406030204" pitchFamily="18" charset="0"/>
                          </a:rPr>
                          <m:t>n</m:t>
                        </m:r>
                        <m:r>
                          <a:rPr lang="en-US" sz="2400">
                            <a:latin typeface="Cambria Math" panose="02040503050406030204" pitchFamily="18" charset="0"/>
                          </a:rPr>
                          <m:t>×1</m:t>
                        </m:r>
                      </m:sub>
                    </m:sSub>
                  </m:oMath>
                </a14:m>
                <a:r>
                  <a:rPr lang="en-US" sz="2400" dirty="0">
                    <a:latin typeface="+mj-lt"/>
                  </a:rPr>
                  <a:t> will save the value that the inequality is less than or equal to. </a:t>
                </a:r>
              </a:p>
              <a:p>
                <a:r>
                  <a:rPr lang="en-US" sz="2400" dirty="0">
                    <a:latin typeface="+mj-lt"/>
                  </a:rPr>
                  <a:t>Note that the process only works for inequality that is less than or equal to, so all the bigger than inequalities will have to be multiplied by minus one.</a:t>
                </a:r>
              </a:p>
            </p:txBody>
          </p:sp>
        </mc:Choice>
        <mc:Fallback xmlns="">
          <p:sp>
            <p:nvSpPr>
              <p:cNvPr id="3" name="Content Placeholder 2">
                <a:extLst>
                  <a:ext uri="{FF2B5EF4-FFF2-40B4-BE49-F238E27FC236}">
                    <a16:creationId xmlns:a16="http://schemas.microsoft.com/office/drawing/2014/main" id="{90E8A47E-9D4A-4D70-B23A-B0AC3757292F}"/>
                  </a:ext>
                </a:extLst>
              </p:cNvPr>
              <p:cNvSpPr>
                <a:spLocks noGrp="1" noRot="1" noChangeAspect="1" noMove="1" noResize="1" noEditPoints="1" noAdjustHandles="1" noChangeArrowheads="1" noChangeShapeType="1" noTextEdit="1"/>
              </p:cNvSpPr>
              <p:nvPr>
                <p:ph idx="1"/>
              </p:nvPr>
            </p:nvSpPr>
            <p:spPr>
              <a:xfrm>
                <a:off x="685801" y="1869600"/>
                <a:ext cx="10840914" cy="4378799"/>
              </a:xfrm>
              <a:blipFill>
                <a:blip r:embed="rId3"/>
                <a:stretch>
                  <a:fillRect l="-787"/>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18</a:t>
            </a:fld>
            <a:endParaRPr lang="en-US" noProof="0" dirty="0"/>
          </a:p>
        </p:txBody>
      </p:sp>
      <p:sp>
        <p:nvSpPr>
          <p:cNvPr id="7" name="Date Placeholder 4">
            <a:extLst>
              <a:ext uri="{FF2B5EF4-FFF2-40B4-BE49-F238E27FC236}">
                <a16:creationId xmlns:a16="http://schemas.microsoft.com/office/drawing/2014/main" id="{77DC43FE-3D4B-441D-814D-30FAA9DD7CE3}"/>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sp>
        <p:nvSpPr>
          <p:cNvPr id="11" name="Title 1">
            <a:extLst>
              <a:ext uri="{FF2B5EF4-FFF2-40B4-BE49-F238E27FC236}">
                <a16:creationId xmlns:a16="http://schemas.microsoft.com/office/drawing/2014/main" id="{5C5798FC-FAF0-45BA-9780-00781C0FCD1F}"/>
              </a:ext>
            </a:extLst>
          </p:cNvPr>
          <p:cNvSpPr>
            <a:spLocks noGrp="1"/>
          </p:cNvSpPr>
          <p:nvPr>
            <p:ph type="title"/>
          </p:nvPr>
        </p:nvSpPr>
        <p:spPr>
          <a:xfrm>
            <a:off x="685801" y="609600"/>
            <a:ext cx="8439149" cy="1260000"/>
          </a:xfrm>
        </p:spPr>
        <p:txBody>
          <a:bodyPr/>
          <a:lstStyle/>
          <a:p>
            <a:pPr lvl="0" defTabSz="1066800">
              <a:lnSpc>
                <a:spcPct val="90000"/>
              </a:lnSpc>
              <a:spcAft>
                <a:spcPct val="35000"/>
              </a:spcAft>
            </a:pPr>
            <a:r>
              <a:rPr lang="en-US" sz="3200" dirty="0"/>
              <a:t>Updating the weight vector using QP </a:t>
            </a:r>
          </a:p>
        </p:txBody>
      </p:sp>
      <p:pic>
        <p:nvPicPr>
          <p:cNvPr id="9" name="Picture 4" descr="Download Free png Icon Update Png Vector, Clipart, PSD - peoplepng ...">
            <a:extLst>
              <a:ext uri="{FF2B5EF4-FFF2-40B4-BE49-F238E27FC236}">
                <a16:creationId xmlns:a16="http://schemas.microsoft.com/office/drawing/2014/main" id="{D472A31A-BF5E-4AFB-B48F-7C6D41FD7AA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24950" y="771262"/>
            <a:ext cx="866562" cy="86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14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19</a:t>
            </a:fld>
            <a:endParaRPr lang="en-US" noProof="0" dirty="0"/>
          </a:p>
        </p:txBody>
      </p:sp>
      <p:sp>
        <p:nvSpPr>
          <p:cNvPr id="7" name="Date Placeholder 4">
            <a:extLst>
              <a:ext uri="{FF2B5EF4-FFF2-40B4-BE49-F238E27FC236}">
                <a16:creationId xmlns:a16="http://schemas.microsoft.com/office/drawing/2014/main" id="{F118B32F-49AC-4F75-9D4E-E4E4D944E5FC}"/>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Video</a:t>
            </a:r>
          </a:p>
        </p:txBody>
      </p:sp>
      <p:pic>
        <p:nvPicPr>
          <p:cNvPr id="5" name="2021-01-17 03-16-50~1">
            <a:hlinkClick r:id="" action="ppaction://media"/>
            <a:extLst>
              <a:ext uri="{FF2B5EF4-FFF2-40B4-BE49-F238E27FC236}">
                <a16:creationId xmlns:a16="http://schemas.microsoft.com/office/drawing/2014/main" id="{C5E13CC3-0BF0-4A09-830C-5019B930B323}"/>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b="3852"/>
          <a:stretch/>
        </p:blipFill>
        <p:spPr>
          <a:xfrm>
            <a:off x="291718" y="201763"/>
            <a:ext cx="11608563" cy="6278410"/>
          </a:xfrm>
        </p:spPr>
      </p:pic>
    </p:spTree>
    <p:extLst>
      <p:ext uri="{BB962C8B-B14F-4D97-AF65-F5344CB8AC3E}">
        <p14:creationId xmlns:p14="http://schemas.microsoft.com/office/powerpoint/2010/main" val="304609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466076" y="650207"/>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651841" y="651794"/>
            <a:ext cx="3814235" cy="1260000"/>
          </a:xfrm>
        </p:spPr>
        <p:txBody>
          <a:bodyPr/>
          <a:lstStyle/>
          <a:p>
            <a:pPr algn="l"/>
            <a:r>
              <a:rPr lang="en-US" sz="3200" dirty="0"/>
              <a:t>Introduction</a:t>
            </a:r>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a:xfrm>
            <a:off x="492814" y="1911795"/>
            <a:ext cx="4645715" cy="4363984"/>
          </a:xfrm>
        </p:spPr>
        <p:txBody>
          <a:bodyPr>
            <a:noAutofit/>
          </a:bodyPr>
          <a:lstStyle/>
          <a:p>
            <a:pPr marL="285750" indent="-285750" algn="l">
              <a:buFont typeface="Arial" panose="020B0604020202020204" pitchFamily="34" charset="0"/>
              <a:buChar char="•"/>
            </a:pPr>
            <a:r>
              <a:rPr lang="en-US" sz="2400" dirty="0"/>
              <a:t>The main purpose of Matching tutor system is  to enhance the tutoring experience, in-person and online.</a:t>
            </a:r>
          </a:p>
          <a:p>
            <a:pPr marL="285750" indent="-285750" algn="l">
              <a:buFont typeface="Arial" panose="020B0604020202020204" pitchFamily="34" charset="0"/>
              <a:buChar char="•"/>
            </a:pPr>
            <a:r>
              <a:rPr lang="en-US" sz="2400" dirty="0"/>
              <a:t>Mutual feedback for a better match between students and tutors.</a:t>
            </a:r>
          </a:p>
          <a:p>
            <a:pPr marL="285750" indent="-285750" algn="l">
              <a:buFont typeface="Arial" panose="020B0604020202020204" pitchFamily="34" charset="0"/>
              <a:buChar char="•"/>
            </a:pPr>
            <a:endParaRPr lang="en-US" sz="2400" dirty="0"/>
          </a:p>
          <a:p>
            <a:pPr marL="285750" indent="-285750" algn="l">
              <a:buFont typeface="Arial" panose="020B0604020202020204" pitchFamily="34" charset="0"/>
              <a:buChar char="•"/>
            </a:pPr>
            <a:endParaRPr lang="en-US" sz="2400" dirty="0"/>
          </a:p>
        </p:txBody>
      </p:sp>
      <p:pic>
        <p:nvPicPr>
          <p:cNvPr id="19" name="Content Placeholder 18" descr="A picture containing game&#10;&#10;Description automatically generated">
            <a:extLst>
              <a:ext uri="{FF2B5EF4-FFF2-40B4-BE49-F238E27FC236}">
                <a16:creationId xmlns:a16="http://schemas.microsoft.com/office/drawing/2014/main" id="{533E0130-66F6-4E79-925A-5453D57631FC}"/>
              </a:ext>
            </a:extLst>
          </p:cNvPr>
          <p:cNvPicPr>
            <a:picLocks noGrp="1" noChangeAspect="1"/>
          </p:cNvPicPr>
          <p:nvPr>
            <p:ph idx="1"/>
          </p:nvPr>
        </p:nvPicPr>
        <p:blipFill>
          <a:blip r:embed="rId4"/>
          <a:stretch>
            <a:fillRect/>
          </a:stretch>
        </p:blipFill>
        <p:spPr>
          <a:xfrm>
            <a:off x="4809181" y="0"/>
            <a:ext cx="7221838" cy="6856413"/>
          </a:xfrm>
        </p:spPr>
      </p:pic>
      <p:sp>
        <p:nvSpPr>
          <p:cNvPr id="6" name="Date Placeholder 5">
            <a:extLst>
              <a:ext uri="{FF2B5EF4-FFF2-40B4-BE49-F238E27FC236}">
                <a16:creationId xmlns:a16="http://schemas.microsoft.com/office/drawing/2014/main" id="{B22D40E6-D2C0-46DA-ABEC-2B5F4C583BAE}"/>
              </a:ext>
            </a:extLst>
          </p:cNvPr>
          <p:cNvSpPr>
            <a:spLocks noGrp="1"/>
          </p:cNvSpPr>
          <p:nvPr>
            <p:ph type="dt" sz="half" idx="10"/>
          </p:nvPr>
        </p:nvSpPr>
        <p:spPr/>
        <p:txBody>
          <a:bodyPr/>
          <a:lstStyle/>
          <a:p>
            <a:r>
              <a:rPr lang="en-US" noProof="0" dirty="0"/>
              <a:t>01/18/2021</a:t>
            </a:r>
          </a:p>
        </p:txBody>
      </p:sp>
      <p:sp>
        <p:nvSpPr>
          <p:cNvPr id="7" name="Slide Number Placeholder 6">
            <a:extLst>
              <a:ext uri="{FF2B5EF4-FFF2-40B4-BE49-F238E27FC236}">
                <a16:creationId xmlns:a16="http://schemas.microsoft.com/office/drawing/2014/main" id="{E23F0AF6-074E-4B5A-BF9B-A3D99BD09D5A}"/>
              </a:ext>
            </a:extLst>
          </p:cNvPr>
          <p:cNvSpPr>
            <a:spLocks noGrp="1"/>
          </p:cNvSpPr>
          <p:nvPr>
            <p:ph type="sldNum" sz="quarter" idx="12"/>
          </p:nvPr>
        </p:nvSpPr>
        <p:spPr/>
        <p:txBody>
          <a:bodyPr/>
          <a:lstStyle/>
          <a:p>
            <a:fld id="{5D99DD2A-B520-4620-9B43-64B657BA2D42}" type="slidenum">
              <a:rPr lang="en-US" noProof="0" smtClean="0"/>
              <a:t>2</a:t>
            </a:fld>
            <a:endParaRPr lang="en-US" noProof="0" dirty="0"/>
          </a:p>
        </p:txBody>
      </p:sp>
    </p:spTree>
    <p:extLst>
      <p:ext uri="{BB962C8B-B14F-4D97-AF65-F5344CB8AC3E}">
        <p14:creationId xmlns:p14="http://schemas.microsoft.com/office/powerpoint/2010/main" val="2342962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A3F59EB5-A823-48B8-A97E-67E66EED7BF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Date Placeholder 4">
            <a:extLst>
              <a:ext uri="{FF2B5EF4-FFF2-40B4-BE49-F238E27FC236}">
                <a16:creationId xmlns:a16="http://schemas.microsoft.com/office/drawing/2014/main" id="{0100E900-5342-4737-9F61-CFF71303E92E}"/>
              </a:ext>
            </a:extLst>
          </p:cNvPr>
          <p:cNvSpPr>
            <a:spLocks noGrp="1"/>
          </p:cNvSpPr>
          <p:nvPr>
            <p:ph type="dt" sz="half" idx="10"/>
          </p:nvPr>
        </p:nvSpPr>
        <p:spPr/>
        <p:txBody>
          <a:bodyPr/>
          <a:lstStyle/>
          <a:p>
            <a:r>
              <a:rPr lang="en-US" noProof="0" dirty="0">
                <a:solidFill>
                  <a:schemeClr val="bg1"/>
                </a:solidFill>
              </a:rPr>
              <a:t>01/18/2021</a:t>
            </a:r>
          </a:p>
        </p:txBody>
      </p:sp>
      <p:sp>
        <p:nvSpPr>
          <p:cNvPr id="6" name="Slide Number Placeholder 5">
            <a:extLst>
              <a:ext uri="{FF2B5EF4-FFF2-40B4-BE49-F238E27FC236}">
                <a16:creationId xmlns:a16="http://schemas.microsoft.com/office/drawing/2014/main" id="{25A5C2BE-F3C9-48AE-BC9B-206CC4B7B640}"/>
              </a:ext>
            </a:extLst>
          </p:cNvPr>
          <p:cNvSpPr>
            <a:spLocks noGrp="1"/>
          </p:cNvSpPr>
          <p:nvPr>
            <p:ph type="sldNum" sz="quarter" idx="12"/>
          </p:nvPr>
        </p:nvSpPr>
        <p:spPr/>
        <p:txBody>
          <a:bodyPr/>
          <a:lstStyle/>
          <a:p>
            <a:fld id="{5D99DD2A-B520-4620-9B43-64B657BA2D42}" type="slidenum">
              <a:rPr lang="en-US" noProof="0" smtClean="0">
                <a:solidFill>
                  <a:schemeClr val="accent3">
                    <a:lumMod val="50000"/>
                  </a:schemeClr>
                </a:solidFill>
              </a:rPr>
              <a:t>20</a:t>
            </a:fld>
            <a:endParaRPr lang="en-US" noProof="0" dirty="0">
              <a:solidFill>
                <a:schemeClr val="accent3">
                  <a:lumMod val="50000"/>
                </a:schemeClr>
              </a:solidFill>
            </a:endParaRPr>
          </a:p>
        </p:txBody>
      </p:sp>
      <p:sp>
        <p:nvSpPr>
          <p:cNvPr id="7" name="Date Placeholder 4">
            <a:extLst>
              <a:ext uri="{FF2B5EF4-FFF2-40B4-BE49-F238E27FC236}">
                <a16:creationId xmlns:a16="http://schemas.microsoft.com/office/drawing/2014/main" id="{40C67C1A-82C4-41EF-A762-2620BBBA0394}"/>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accent3">
                    <a:lumMod val="50000"/>
                  </a:schemeClr>
                </a:solidFill>
              </a:rPr>
              <a:t>Use Case</a:t>
            </a:r>
          </a:p>
        </p:txBody>
      </p:sp>
    </p:spTree>
    <p:extLst>
      <p:ext uri="{BB962C8B-B14F-4D97-AF65-F5344CB8AC3E}">
        <p14:creationId xmlns:p14="http://schemas.microsoft.com/office/powerpoint/2010/main" val="15569055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44C4B50-A4B4-4F74-ACB2-5B3D9D116BEA}"/>
              </a:ext>
            </a:extLst>
          </p:cNvPr>
          <p:cNvSpPr>
            <a:spLocks noGrp="1"/>
          </p:cNvSpPr>
          <p:nvPr>
            <p:ph type="dt" sz="half" idx="10"/>
          </p:nvPr>
        </p:nvSpPr>
        <p:spPr/>
        <p:txBody>
          <a:bodyPr/>
          <a:lstStyle/>
          <a:p>
            <a:r>
              <a:rPr lang="en-US" noProof="0" dirty="0"/>
              <a:t>01/18/2021</a:t>
            </a:r>
          </a:p>
        </p:txBody>
      </p:sp>
      <p:sp>
        <p:nvSpPr>
          <p:cNvPr id="9" name="Slide Number Placeholder 8">
            <a:extLst>
              <a:ext uri="{FF2B5EF4-FFF2-40B4-BE49-F238E27FC236}">
                <a16:creationId xmlns:a16="http://schemas.microsoft.com/office/drawing/2014/main" id="{4149E31C-A2BC-4FA1-8D2B-BDF5D2D0B3D5}"/>
              </a:ext>
            </a:extLst>
          </p:cNvPr>
          <p:cNvSpPr>
            <a:spLocks noGrp="1"/>
          </p:cNvSpPr>
          <p:nvPr>
            <p:ph type="sldNum" sz="quarter" idx="12"/>
          </p:nvPr>
        </p:nvSpPr>
        <p:spPr/>
        <p:txBody>
          <a:bodyPr/>
          <a:lstStyle/>
          <a:p>
            <a:fld id="{5D99DD2A-B520-4620-9B43-64B657BA2D42}" type="slidenum">
              <a:rPr lang="en-US" noProof="0" smtClean="0"/>
              <a:t>21</a:t>
            </a:fld>
            <a:endParaRPr lang="en-US" noProof="0" dirty="0"/>
          </a:p>
        </p:txBody>
      </p:sp>
      <p:sp>
        <p:nvSpPr>
          <p:cNvPr id="12" name="Date Placeholder 4">
            <a:extLst>
              <a:ext uri="{FF2B5EF4-FFF2-40B4-BE49-F238E27FC236}">
                <a16:creationId xmlns:a16="http://schemas.microsoft.com/office/drawing/2014/main" id="{B2766245-D8AA-4608-A823-34A7E65C443E}"/>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GUI</a:t>
            </a:r>
          </a:p>
        </p:txBody>
      </p:sp>
      <p:grpSp>
        <p:nvGrpSpPr>
          <p:cNvPr id="2" name="Group 1">
            <a:extLst>
              <a:ext uri="{FF2B5EF4-FFF2-40B4-BE49-F238E27FC236}">
                <a16:creationId xmlns:a16="http://schemas.microsoft.com/office/drawing/2014/main" id="{996E3B50-E735-40E7-B8F7-5B5B77011853}"/>
              </a:ext>
            </a:extLst>
          </p:cNvPr>
          <p:cNvGrpSpPr/>
          <p:nvPr/>
        </p:nvGrpSpPr>
        <p:grpSpPr>
          <a:xfrm>
            <a:off x="79387" y="354875"/>
            <a:ext cx="12005768" cy="6149015"/>
            <a:chOff x="79387" y="354875"/>
            <a:chExt cx="12005768" cy="6149015"/>
          </a:xfrm>
        </p:grpSpPr>
        <p:pic>
          <p:nvPicPr>
            <p:cNvPr id="6" name="Picture 5">
              <a:extLst>
                <a:ext uri="{FF2B5EF4-FFF2-40B4-BE49-F238E27FC236}">
                  <a16:creationId xmlns:a16="http://schemas.microsoft.com/office/drawing/2014/main" id="{DBA86B70-C028-4445-85F2-8B5A25B3EA11}"/>
                </a:ext>
              </a:extLst>
            </p:cNvPr>
            <p:cNvPicPr>
              <a:picLocks noChangeAspect="1"/>
            </p:cNvPicPr>
            <p:nvPr/>
          </p:nvPicPr>
          <p:blipFill>
            <a:blip r:embed="rId3"/>
            <a:srcRect/>
            <a:stretch/>
          </p:blipFill>
          <p:spPr>
            <a:xfrm>
              <a:off x="287938" y="354875"/>
              <a:ext cx="5124032" cy="2945096"/>
            </a:xfrm>
            <a:prstGeom prst="rect">
              <a:avLst/>
            </a:prstGeom>
          </p:spPr>
        </p:pic>
        <p:pic>
          <p:nvPicPr>
            <p:cNvPr id="5" name="Picture 4">
              <a:extLst>
                <a:ext uri="{FF2B5EF4-FFF2-40B4-BE49-F238E27FC236}">
                  <a16:creationId xmlns:a16="http://schemas.microsoft.com/office/drawing/2014/main" id="{947CBB09-AF07-4284-A385-3B19C7F43C02}"/>
                </a:ext>
              </a:extLst>
            </p:cNvPr>
            <p:cNvPicPr>
              <a:picLocks noChangeAspect="1"/>
            </p:cNvPicPr>
            <p:nvPr/>
          </p:nvPicPr>
          <p:blipFill>
            <a:blip r:embed="rId4"/>
            <a:srcRect/>
            <a:stretch/>
          </p:blipFill>
          <p:spPr>
            <a:xfrm>
              <a:off x="6640397" y="358274"/>
              <a:ext cx="5293423" cy="2938298"/>
            </a:xfrm>
            <a:prstGeom prst="rect">
              <a:avLst/>
            </a:prstGeom>
          </p:spPr>
        </p:pic>
        <p:pic>
          <p:nvPicPr>
            <p:cNvPr id="7" name="Picture 6">
              <a:extLst>
                <a:ext uri="{FF2B5EF4-FFF2-40B4-BE49-F238E27FC236}">
                  <a16:creationId xmlns:a16="http://schemas.microsoft.com/office/drawing/2014/main" id="{B554C482-B3F8-4B3F-A762-4BB7FABB9514}"/>
                </a:ext>
              </a:extLst>
            </p:cNvPr>
            <p:cNvPicPr>
              <a:picLocks noChangeAspect="1"/>
            </p:cNvPicPr>
            <p:nvPr/>
          </p:nvPicPr>
          <p:blipFill>
            <a:blip r:embed="rId5"/>
            <a:srcRect/>
            <a:stretch/>
          </p:blipFill>
          <p:spPr>
            <a:xfrm>
              <a:off x="898816" y="3558794"/>
              <a:ext cx="5124032" cy="2945096"/>
            </a:xfrm>
            <a:prstGeom prst="rect">
              <a:avLst/>
            </a:prstGeom>
          </p:spPr>
        </p:pic>
        <p:sp>
          <p:nvSpPr>
            <p:cNvPr id="10" name="Freeform: Shape 9">
              <a:extLst>
                <a:ext uri="{FF2B5EF4-FFF2-40B4-BE49-F238E27FC236}">
                  <a16:creationId xmlns:a16="http://schemas.microsoft.com/office/drawing/2014/main" id="{D7F51013-88C4-4879-B91C-A2A421671D29}"/>
                </a:ext>
              </a:extLst>
            </p:cNvPr>
            <p:cNvSpPr/>
            <p:nvPr/>
          </p:nvSpPr>
          <p:spPr>
            <a:xfrm>
              <a:off x="5695151" y="1640097"/>
              <a:ext cx="752930" cy="374651"/>
            </a:xfrm>
            <a:custGeom>
              <a:avLst/>
              <a:gdLst>
                <a:gd name="connsiteX0" fmla="*/ 0 w 841633"/>
                <a:gd name="connsiteY0" fmla="*/ 98267 h 491335"/>
                <a:gd name="connsiteX1" fmla="*/ 595966 w 841633"/>
                <a:gd name="connsiteY1" fmla="*/ 98267 h 491335"/>
                <a:gd name="connsiteX2" fmla="*/ 595966 w 841633"/>
                <a:gd name="connsiteY2" fmla="*/ 0 h 491335"/>
                <a:gd name="connsiteX3" fmla="*/ 841633 w 841633"/>
                <a:gd name="connsiteY3" fmla="*/ 245668 h 491335"/>
                <a:gd name="connsiteX4" fmla="*/ 595966 w 841633"/>
                <a:gd name="connsiteY4" fmla="*/ 491335 h 491335"/>
                <a:gd name="connsiteX5" fmla="*/ 595966 w 841633"/>
                <a:gd name="connsiteY5" fmla="*/ 393068 h 491335"/>
                <a:gd name="connsiteX6" fmla="*/ 0 w 841633"/>
                <a:gd name="connsiteY6" fmla="*/ 393068 h 491335"/>
                <a:gd name="connsiteX7" fmla="*/ 0 w 841633"/>
                <a:gd name="connsiteY7" fmla="*/ 98267 h 4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633" h="491335">
                  <a:moveTo>
                    <a:pt x="0" y="98267"/>
                  </a:moveTo>
                  <a:lnTo>
                    <a:pt x="595966" y="98267"/>
                  </a:lnTo>
                  <a:lnTo>
                    <a:pt x="595966" y="0"/>
                  </a:lnTo>
                  <a:lnTo>
                    <a:pt x="841633" y="245668"/>
                  </a:lnTo>
                  <a:lnTo>
                    <a:pt x="595966" y="491335"/>
                  </a:lnTo>
                  <a:lnTo>
                    <a:pt x="595966" y="393068"/>
                  </a:lnTo>
                  <a:lnTo>
                    <a:pt x="0" y="393068"/>
                  </a:lnTo>
                  <a:lnTo>
                    <a:pt x="0" y="9826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8266" rIns="147400" bIns="98267"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11" name="Freeform: Shape 10">
              <a:extLst>
                <a:ext uri="{FF2B5EF4-FFF2-40B4-BE49-F238E27FC236}">
                  <a16:creationId xmlns:a16="http://schemas.microsoft.com/office/drawing/2014/main" id="{50BC8466-3792-469B-9EEC-62C9C203AEBE}"/>
                </a:ext>
              </a:extLst>
            </p:cNvPr>
            <p:cNvSpPr/>
            <p:nvPr/>
          </p:nvSpPr>
          <p:spPr>
            <a:xfrm>
              <a:off x="79387" y="4530325"/>
              <a:ext cx="752930" cy="374651"/>
            </a:xfrm>
            <a:custGeom>
              <a:avLst/>
              <a:gdLst>
                <a:gd name="connsiteX0" fmla="*/ 0 w 841633"/>
                <a:gd name="connsiteY0" fmla="*/ 98267 h 491335"/>
                <a:gd name="connsiteX1" fmla="*/ 595966 w 841633"/>
                <a:gd name="connsiteY1" fmla="*/ 98267 h 491335"/>
                <a:gd name="connsiteX2" fmla="*/ 595966 w 841633"/>
                <a:gd name="connsiteY2" fmla="*/ 0 h 491335"/>
                <a:gd name="connsiteX3" fmla="*/ 841633 w 841633"/>
                <a:gd name="connsiteY3" fmla="*/ 245668 h 491335"/>
                <a:gd name="connsiteX4" fmla="*/ 595966 w 841633"/>
                <a:gd name="connsiteY4" fmla="*/ 491335 h 491335"/>
                <a:gd name="connsiteX5" fmla="*/ 595966 w 841633"/>
                <a:gd name="connsiteY5" fmla="*/ 393068 h 491335"/>
                <a:gd name="connsiteX6" fmla="*/ 0 w 841633"/>
                <a:gd name="connsiteY6" fmla="*/ 393068 h 491335"/>
                <a:gd name="connsiteX7" fmla="*/ 0 w 841633"/>
                <a:gd name="connsiteY7" fmla="*/ 98267 h 4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633" h="491335">
                  <a:moveTo>
                    <a:pt x="0" y="98267"/>
                  </a:moveTo>
                  <a:lnTo>
                    <a:pt x="595966" y="98267"/>
                  </a:lnTo>
                  <a:lnTo>
                    <a:pt x="595966" y="0"/>
                  </a:lnTo>
                  <a:lnTo>
                    <a:pt x="841633" y="245668"/>
                  </a:lnTo>
                  <a:lnTo>
                    <a:pt x="595966" y="491335"/>
                  </a:lnTo>
                  <a:lnTo>
                    <a:pt x="595966" y="393068"/>
                  </a:lnTo>
                  <a:lnTo>
                    <a:pt x="0" y="393068"/>
                  </a:lnTo>
                  <a:lnTo>
                    <a:pt x="0" y="9826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8266" rIns="147400" bIns="98267"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14" name="Freeform: Shape 13">
              <a:extLst>
                <a:ext uri="{FF2B5EF4-FFF2-40B4-BE49-F238E27FC236}">
                  <a16:creationId xmlns:a16="http://schemas.microsoft.com/office/drawing/2014/main" id="{BAE52C16-0122-4A44-BA8B-DBAFC17BC98A}"/>
                </a:ext>
              </a:extLst>
            </p:cNvPr>
            <p:cNvSpPr/>
            <p:nvPr/>
          </p:nvSpPr>
          <p:spPr>
            <a:xfrm>
              <a:off x="6142012" y="4648292"/>
              <a:ext cx="752930" cy="374651"/>
            </a:xfrm>
            <a:custGeom>
              <a:avLst/>
              <a:gdLst>
                <a:gd name="connsiteX0" fmla="*/ 0 w 841633"/>
                <a:gd name="connsiteY0" fmla="*/ 98267 h 491335"/>
                <a:gd name="connsiteX1" fmla="*/ 595966 w 841633"/>
                <a:gd name="connsiteY1" fmla="*/ 98267 h 491335"/>
                <a:gd name="connsiteX2" fmla="*/ 595966 w 841633"/>
                <a:gd name="connsiteY2" fmla="*/ 0 h 491335"/>
                <a:gd name="connsiteX3" fmla="*/ 841633 w 841633"/>
                <a:gd name="connsiteY3" fmla="*/ 245668 h 491335"/>
                <a:gd name="connsiteX4" fmla="*/ 595966 w 841633"/>
                <a:gd name="connsiteY4" fmla="*/ 491335 h 491335"/>
                <a:gd name="connsiteX5" fmla="*/ 595966 w 841633"/>
                <a:gd name="connsiteY5" fmla="*/ 393068 h 491335"/>
                <a:gd name="connsiteX6" fmla="*/ 0 w 841633"/>
                <a:gd name="connsiteY6" fmla="*/ 393068 h 491335"/>
                <a:gd name="connsiteX7" fmla="*/ 0 w 841633"/>
                <a:gd name="connsiteY7" fmla="*/ 98267 h 4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633" h="491335">
                  <a:moveTo>
                    <a:pt x="0" y="98267"/>
                  </a:moveTo>
                  <a:lnTo>
                    <a:pt x="595966" y="98267"/>
                  </a:lnTo>
                  <a:lnTo>
                    <a:pt x="595966" y="0"/>
                  </a:lnTo>
                  <a:lnTo>
                    <a:pt x="841633" y="245668"/>
                  </a:lnTo>
                  <a:lnTo>
                    <a:pt x="595966" y="491335"/>
                  </a:lnTo>
                  <a:lnTo>
                    <a:pt x="595966" y="393068"/>
                  </a:lnTo>
                  <a:lnTo>
                    <a:pt x="0" y="393068"/>
                  </a:lnTo>
                  <a:lnTo>
                    <a:pt x="0" y="9826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8266" rIns="147400" bIns="98267"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pic>
          <p:nvPicPr>
            <p:cNvPr id="15" name="Picture 14">
              <a:extLst>
                <a:ext uri="{FF2B5EF4-FFF2-40B4-BE49-F238E27FC236}">
                  <a16:creationId xmlns:a16="http://schemas.microsoft.com/office/drawing/2014/main" id="{F47AF5A7-E429-441C-A76F-A8C4BCA2F586}"/>
                </a:ext>
              </a:extLst>
            </p:cNvPr>
            <p:cNvPicPr>
              <a:picLocks noChangeAspect="1"/>
            </p:cNvPicPr>
            <p:nvPr/>
          </p:nvPicPr>
          <p:blipFill>
            <a:blip r:embed="rId6"/>
            <a:srcRect/>
            <a:stretch/>
          </p:blipFill>
          <p:spPr>
            <a:xfrm>
              <a:off x="6961123" y="3538203"/>
              <a:ext cx="5124032" cy="2945095"/>
            </a:xfrm>
            <a:prstGeom prst="rect">
              <a:avLst/>
            </a:prstGeom>
          </p:spPr>
        </p:pic>
      </p:grpSp>
    </p:spTree>
    <p:extLst>
      <p:ext uri="{BB962C8B-B14F-4D97-AF65-F5344CB8AC3E}">
        <p14:creationId xmlns:p14="http://schemas.microsoft.com/office/powerpoint/2010/main" val="15114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44C4B50-A4B4-4F74-ACB2-5B3D9D116BEA}"/>
              </a:ext>
            </a:extLst>
          </p:cNvPr>
          <p:cNvSpPr>
            <a:spLocks noGrp="1"/>
          </p:cNvSpPr>
          <p:nvPr>
            <p:ph type="dt" sz="half" idx="10"/>
          </p:nvPr>
        </p:nvSpPr>
        <p:spPr/>
        <p:txBody>
          <a:bodyPr/>
          <a:lstStyle/>
          <a:p>
            <a:r>
              <a:rPr lang="en-US" noProof="0" dirty="0"/>
              <a:t>01/18/2021</a:t>
            </a:r>
          </a:p>
        </p:txBody>
      </p:sp>
      <p:sp>
        <p:nvSpPr>
          <p:cNvPr id="9" name="Slide Number Placeholder 8">
            <a:extLst>
              <a:ext uri="{FF2B5EF4-FFF2-40B4-BE49-F238E27FC236}">
                <a16:creationId xmlns:a16="http://schemas.microsoft.com/office/drawing/2014/main" id="{4149E31C-A2BC-4FA1-8D2B-BDF5D2D0B3D5}"/>
              </a:ext>
            </a:extLst>
          </p:cNvPr>
          <p:cNvSpPr>
            <a:spLocks noGrp="1"/>
          </p:cNvSpPr>
          <p:nvPr>
            <p:ph type="sldNum" sz="quarter" idx="12"/>
          </p:nvPr>
        </p:nvSpPr>
        <p:spPr/>
        <p:txBody>
          <a:bodyPr/>
          <a:lstStyle/>
          <a:p>
            <a:fld id="{5D99DD2A-B520-4620-9B43-64B657BA2D42}" type="slidenum">
              <a:rPr lang="en-US" noProof="0" smtClean="0"/>
              <a:t>22</a:t>
            </a:fld>
            <a:endParaRPr lang="en-US" noProof="0" dirty="0"/>
          </a:p>
        </p:txBody>
      </p:sp>
      <p:grpSp>
        <p:nvGrpSpPr>
          <p:cNvPr id="2" name="Group 1">
            <a:extLst>
              <a:ext uri="{FF2B5EF4-FFF2-40B4-BE49-F238E27FC236}">
                <a16:creationId xmlns:a16="http://schemas.microsoft.com/office/drawing/2014/main" id="{BFFFBD29-838D-46EA-8129-FA6BBBDE3371}"/>
              </a:ext>
            </a:extLst>
          </p:cNvPr>
          <p:cNvGrpSpPr/>
          <p:nvPr/>
        </p:nvGrpSpPr>
        <p:grpSpPr>
          <a:xfrm>
            <a:off x="310382" y="598713"/>
            <a:ext cx="11637521" cy="6066328"/>
            <a:chOff x="310382" y="598713"/>
            <a:chExt cx="11637521" cy="6066328"/>
          </a:xfrm>
        </p:grpSpPr>
        <p:pic>
          <p:nvPicPr>
            <p:cNvPr id="12" name="Picture 11">
              <a:extLst>
                <a:ext uri="{FF2B5EF4-FFF2-40B4-BE49-F238E27FC236}">
                  <a16:creationId xmlns:a16="http://schemas.microsoft.com/office/drawing/2014/main" id="{5D38D862-8434-4B3E-9A22-FB58FE156690}"/>
                </a:ext>
              </a:extLst>
            </p:cNvPr>
            <p:cNvPicPr/>
            <p:nvPr/>
          </p:nvPicPr>
          <p:blipFill>
            <a:blip r:embed="rId3"/>
            <a:srcRect/>
            <a:stretch/>
          </p:blipFill>
          <p:spPr>
            <a:xfrm>
              <a:off x="3451236" y="3719945"/>
              <a:ext cx="5281054" cy="2945096"/>
            </a:xfrm>
            <a:prstGeom prst="rect">
              <a:avLst/>
            </a:prstGeom>
          </p:spPr>
        </p:pic>
        <p:pic>
          <p:nvPicPr>
            <p:cNvPr id="11" name="Picture 10">
              <a:extLst>
                <a:ext uri="{FF2B5EF4-FFF2-40B4-BE49-F238E27FC236}">
                  <a16:creationId xmlns:a16="http://schemas.microsoft.com/office/drawing/2014/main" id="{8C82DEA3-1A88-43C3-8D43-EF9E48AB1B36}"/>
                </a:ext>
              </a:extLst>
            </p:cNvPr>
            <p:cNvPicPr>
              <a:picLocks noChangeAspect="1"/>
            </p:cNvPicPr>
            <p:nvPr/>
          </p:nvPicPr>
          <p:blipFill>
            <a:blip r:embed="rId4"/>
            <a:srcRect/>
            <a:stretch/>
          </p:blipFill>
          <p:spPr>
            <a:xfrm>
              <a:off x="6677472" y="598713"/>
              <a:ext cx="5270431" cy="2944749"/>
            </a:xfrm>
            <a:prstGeom prst="rect">
              <a:avLst/>
            </a:prstGeom>
          </p:spPr>
        </p:pic>
        <p:pic>
          <p:nvPicPr>
            <p:cNvPr id="10" name="Picture 9">
              <a:extLst>
                <a:ext uri="{FF2B5EF4-FFF2-40B4-BE49-F238E27FC236}">
                  <a16:creationId xmlns:a16="http://schemas.microsoft.com/office/drawing/2014/main" id="{AD4B7284-442F-4716-A29D-2C19C80601EF}"/>
                </a:ext>
              </a:extLst>
            </p:cNvPr>
            <p:cNvPicPr>
              <a:picLocks noChangeAspect="1"/>
            </p:cNvPicPr>
            <p:nvPr/>
          </p:nvPicPr>
          <p:blipFill>
            <a:blip r:embed="rId5"/>
            <a:srcRect/>
            <a:stretch/>
          </p:blipFill>
          <p:spPr>
            <a:xfrm>
              <a:off x="310382" y="598713"/>
              <a:ext cx="5129466" cy="2945096"/>
            </a:xfrm>
            <a:prstGeom prst="rect">
              <a:avLst/>
            </a:prstGeom>
          </p:spPr>
        </p:pic>
        <p:sp>
          <p:nvSpPr>
            <p:cNvPr id="13" name="Freeform: Shape 12">
              <a:extLst>
                <a:ext uri="{FF2B5EF4-FFF2-40B4-BE49-F238E27FC236}">
                  <a16:creationId xmlns:a16="http://schemas.microsoft.com/office/drawing/2014/main" id="{310230A3-87C3-47B7-BC15-7549FD36BAA5}"/>
                </a:ext>
              </a:extLst>
            </p:cNvPr>
            <p:cNvSpPr/>
            <p:nvPr/>
          </p:nvSpPr>
          <p:spPr>
            <a:xfrm>
              <a:off x="5719535" y="1883937"/>
              <a:ext cx="752930" cy="374651"/>
            </a:xfrm>
            <a:custGeom>
              <a:avLst/>
              <a:gdLst>
                <a:gd name="connsiteX0" fmla="*/ 0 w 841633"/>
                <a:gd name="connsiteY0" fmla="*/ 98267 h 491335"/>
                <a:gd name="connsiteX1" fmla="*/ 595966 w 841633"/>
                <a:gd name="connsiteY1" fmla="*/ 98267 h 491335"/>
                <a:gd name="connsiteX2" fmla="*/ 595966 w 841633"/>
                <a:gd name="connsiteY2" fmla="*/ 0 h 491335"/>
                <a:gd name="connsiteX3" fmla="*/ 841633 w 841633"/>
                <a:gd name="connsiteY3" fmla="*/ 245668 h 491335"/>
                <a:gd name="connsiteX4" fmla="*/ 595966 w 841633"/>
                <a:gd name="connsiteY4" fmla="*/ 491335 h 491335"/>
                <a:gd name="connsiteX5" fmla="*/ 595966 w 841633"/>
                <a:gd name="connsiteY5" fmla="*/ 393068 h 491335"/>
                <a:gd name="connsiteX6" fmla="*/ 0 w 841633"/>
                <a:gd name="connsiteY6" fmla="*/ 393068 h 491335"/>
                <a:gd name="connsiteX7" fmla="*/ 0 w 841633"/>
                <a:gd name="connsiteY7" fmla="*/ 98267 h 4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633" h="491335">
                  <a:moveTo>
                    <a:pt x="0" y="98267"/>
                  </a:moveTo>
                  <a:lnTo>
                    <a:pt x="595966" y="98267"/>
                  </a:lnTo>
                  <a:lnTo>
                    <a:pt x="595966" y="0"/>
                  </a:lnTo>
                  <a:lnTo>
                    <a:pt x="841633" y="245668"/>
                  </a:lnTo>
                  <a:lnTo>
                    <a:pt x="595966" y="491335"/>
                  </a:lnTo>
                  <a:lnTo>
                    <a:pt x="595966" y="393068"/>
                  </a:lnTo>
                  <a:lnTo>
                    <a:pt x="0" y="393068"/>
                  </a:lnTo>
                  <a:lnTo>
                    <a:pt x="0" y="9826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8266" rIns="147400" bIns="98267"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14" name="Freeform: Shape 13">
              <a:extLst>
                <a:ext uri="{FF2B5EF4-FFF2-40B4-BE49-F238E27FC236}">
                  <a16:creationId xmlns:a16="http://schemas.microsoft.com/office/drawing/2014/main" id="{8C2B112B-4AF7-4225-B28C-54D302913FB0}"/>
                </a:ext>
              </a:extLst>
            </p:cNvPr>
            <p:cNvSpPr/>
            <p:nvPr/>
          </p:nvSpPr>
          <p:spPr>
            <a:xfrm>
              <a:off x="2497873" y="4870675"/>
              <a:ext cx="752930" cy="374651"/>
            </a:xfrm>
            <a:custGeom>
              <a:avLst/>
              <a:gdLst>
                <a:gd name="connsiteX0" fmla="*/ 0 w 841633"/>
                <a:gd name="connsiteY0" fmla="*/ 98267 h 491335"/>
                <a:gd name="connsiteX1" fmla="*/ 595966 w 841633"/>
                <a:gd name="connsiteY1" fmla="*/ 98267 h 491335"/>
                <a:gd name="connsiteX2" fmla="*/ 595966 w 841633"/>
                <a:gd name="connsiteY2" fmla="*/ 0 h 491335"/>
                <a:gd name="connsiteX3" fmla="*/ 841633 w 841633"/>
                <a:gd name="connsiteY3" fmla="*/ 245668 h 491335"/>
                <a:gd name="connsiteX4" fmla="*/ 595966 w 841633"/>
                <a:gd name="connsiteY4" fmla="*/ 491335 h 491335"/>
                <a:gd name="connsiteX5" fmla="*/ 595966 w 841633"/>
                <a:gd name="connsiteY5" fmla="*/ 393068 h 491335"/>
                <a:gd name="connsiteX6" fmla="*/ 0 w 841633"/>
                <a:gd name="connsiteY6" fmla="*/ 393068 h 491335"/>
                <a:gd name="connsiteX7" fmla="*/ 0 w 841633"/>
                <a:gd name="connsiteY7" fmla="*/ 98267 h 4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633" h="491335">
                  <a:moveTo>
                    <a:pt x="0" y="98267"/>
                  </a:moveTo>
                  <a:lnTo>
                    <a:pt x="595966" y="98267"/>
                  </a:lnTo>
                  <a:lnTo>
                    <a:pt x="595966" y="0"/>
                  </a:lnTo>
                  <a:lnTo>
                    <a:pt x="841633" y="245668"/>
                  </a:lnTo>
                  <a:lnTo>
                    <a:pt x="595966" y="491335"/>
                  </a:lnTo>
                  <a:lnTo>
                    <a:pt x="595966" y="393068"/>
                  </a:lnTo>
                  <a:lnTo>
                    <a:pt x="0" y="393068"/>
                  </a:lnTo>
                  <a:lnTo>
                    <a:pt x="0" y="9826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8266" rIns="147400" bIns="98267"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sp>
        <p:nvSpPr>
          <p:cNvPr id="15" name="Date Placeholder 4">
            <a:extLst>
              <a:ext uri="{FF2B5EF4-FFF2-40B4-BE49-F238E27FC236}">
                <a16:creationId xmlns:a16="http://schemas.microsoft.com/office/drawing/2014/main" id="{C0DEDB4E-122A-4409-AD44-38B4327BD73D}"/>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GUI</a:t>
            </a:r>
          </a:p>
        </p:txBody>
      </p:sp>
    </p:spTree>
    <p:extLst>
      <p:ext uri="{BB962C8B-B14F-4D97-AF65-F5344CB8AC3E}">
        <p14:creationId xmlns:p14="http://schemas.microsoft.com/office/powerpoint/2010/main" val="3999795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44C4B50-A4B4-4F74-ACB2-5B3D9D116BEA}"/>
              </a:ext>
            </a:extLst>
          </p:cNvPr>
          <p:cNvSpPr>
            <a:spLocks noGrp="1"/>
          </p:cNvSpPr>
          <p:nvPr>
            <p:ph type="dt" sz="half" idx="10"/>
          </p:nvPr>
        </p:nvSpPr>
        <p:spPr/>
        <p:txBody>
          <a:bodyPr/>
          <a:lstStyle/>
          <a:p>
            <a:r>
              <a:rPr lang="en-US" noProof="0" dirty="0"/>
              <a:t>01/18/2021</a:t>
            </a:r>
          </a:p>
        </p:txBody>
      </p:sp>
      <p:sp>
        <p:nvSpPr>
          <p:cNvPr id="9" name="Slide Number Placeholder 8">
            <a:extLst>
              <a:ext uri="{FF2B5EF4-FFF2-40B4-BE49-F238E27FC236}">
                <a16:creationId xmlns:a16="http://schemas.microsoft.com/office/drawing/2014/main" id="{4149E31C-A2BC-4FA1-8D2B-BDF5D2D0B3D5}"/>
              </a:ext>
            </a:extLst>
          </p:cNvPr>
          <p:cNvSpPr>
            <a:spLocks noGrp="1"/>
          </p:cNvSpPr>
          <p:nvPr>
            <p:ph type="sldNum" sz="quarter" idx="12"/>
          </p:nvPr>
        </p:nvSpPr>
        <p:spPr/>
        <p:txBody>
          <a:bodyPr/>
          <a:lstStyle/>
          <a:p>
            <a:fld id="{5D99DD2A-B520-4620-9B43-64B657BA2D42}" type="slidenum">
              <a:rPr lang="en-US" noProof="0" smtClean="0"/>
              <a:t>23</a:t>
            </a:fld>
            <a:endParaRPr lang="en-US" noProof="0" dirty="0"/>
          </a:p>
        </p:txBody>
      </p:sp>
      <p:sp>
        <p:nvSpPr>
          <p:cNvPr id="12" name="Date Placeholder 4">
            <a:extLst>
              <a:ext uri="{FF2B5EF4-FFF2-40B4-BE49-F238E27FC236}">
                <a16:creationId xmlns:a16="http://schemas.microsoft.com/office/drawing/2014/main" id="{B2766245-D8AA-4608-A823-34A7E65C443E}"/>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GUI</a:t>
            </a:r>
          </a:p>
        </p:txBody>
      </p:sp>
      <p:grpSp>
        <p:nvGrpSpPr>
          <p:cNvPr id="2" name="Group 1">
            <a:extLst>
              <a:ext uri="{FF2B5EF4-FFF2-40B4-BE49-F238E27FC236}">
                <a16:creationId xmlns:a16="http://schemas.microsoft.com/office/drawing/2014/main" id="{996E3B50-E735-40E7-B8F7-5B5B77011853}"/>
              </a:ext>
            </a:extLst>
          </p:cNvPr>
          <p:cNvGrpSpPr/>
          <p:nvPr/>
        </p:nvGrpSpPr>
        <p:grpSpPr>
          <a:xfrm>
            <a:off x="629156" y="427634"/>
            <a:ext cx="10897558" cy="6002731"/>
            <a:chOff x="971968" y="358274"/>
            <a:chExt cx="10897558" cy="6002731"/>
          </a:xfrm>
        </p:grpSpPr>
        <p:pic>
          <p:nvPicPr>
            <p:cNvPr id="6" name="Picture 5">
              <a:extLst>
                <a:ext uri="{FF2B5EF4-FFF2-40B4-BE49-F238E27FC236}">
                  <a16:creationId xmlns:a16="http://schemas.microsoft.com/office/drawing/2014/main" id="{DBA86B70-C028-4445-85F2-8B5A25B3EA11}"/>
                </a:ext>
              </a:extLst>
            </p:cNvPr>
            <p:cNvPicPr>
              <a:picLocks noChangeAspect="1"/>
            </p:cNvPicPr>
            <p:nvPr/>
          </p:nvPicPr>
          <p:blipFill>
            <a:blip r:embed="rId3"/>
            <a:srcRect/>
            <a:stretch/>
          </p:blipFill>
          <p:spPr>
            <a:xfrm>
              <a:off x="971968" y="358274"/>
              <a:ext cx="5124032" cy="2869701"/>
            </a:xfrm>
            <a:prstGeom prst="rect">
              <a:avLst/>
            </a:prstGeom>
          </p:spPr>
        </p:pic>
        <p:pic>
          <p:nvPicPr>
            <p:cNvPr id="5" name="Picture 4">
              <a:extLst>
                <a:ext uri="{FF2B5EF4-FFF2-40B4-BE49-F238E27FC236}">
                  <a16:creationId xmlns:a16="http://schemas.microsoft.com/office/drawing/2014/main" id="{947CBB09-AF07-4284-A385-3B19C7F43C02}"/>
                </a:ext>
              </a:extLst>
            </p:cNvPr>
            <p:cNvPicPr>
              <a:picLocks noChangeAspect="1"/>
            </p:cNvPicPr>
            <p:nvPr/>
          </p:nvPicPr>
          <p:blipFill>
            <a:blip r:embed="rId4"/>
            <a:srcRect/>
            <a:stretch/>
          </p:blipFill>
          <p:spPr>
            <a:xfrm>
              <a:off x="6704691" y="358274"/>
              <a:ext cx="5164835" cy="2938298"/>
            </a:xfrm>
            <a:prstGeom prst="rect">
              <a:avLst/>
            </a:prstGeom>
          </p:spPr>
        </p:pic>
        <p:pic>
          <p:nvPicPr>
            <p:cNvPr id="7" name="Picture 6">
              <a:extLst>
                <a:ext uri="{FF2B5EF4-FFF2-40B4-BE49-F238E27FC236}">
                  <a16:creationId xmlns:a16="http://schemas.microsoft.com/office/drawing/2014/main" id="{B554C482-B3F8-4B3F-A762-4BB7FABB9514}"/>
                </a:ext>
              </a:extLst>
            </p:cNvPr>
            <p:cNvPicPr>
              <a:picLocks noChangeAspect="1"/>
            </p:cNvPicPr>
            <p:nvPr/>
          </p:nvPicPr>
          <p:blipFill>
            <a:blip r:embed="rId5"/>
            <a:srcRect/>
            <a:stretch/>
          </p:blipFill>
          <p:spPr>
            <a:xfrm>
              <a:off x="971968" y="3591899"/>
              <a:ext cx="5124032" cy="2769106"/>
            </a:xfrm>
            <a:prstGeom prst="rect">
              <a:avLst/>
            </a:prstGeom>
          </p:spPr>
        </p:pic>
        <p:pic>
          <p:nvPicPr>
            <p:cNvPr id="15" name="Picture 14">
              <a:extLst>
                <a:ext uri="{FF2B5EF4-FFF2-40B4-BE49-F238E27FC236}">
                  <a16:creationId xmlns:a16="http://schemas.microsoft.com/office/drawing/2014/main" id="{F47AF5A7-E429-441C-A76F-A8C4BCA2F586}"/>
                </a:ext>
              </a:extLst>
            </p:cNvPr>
            <p:cNvPicPr>
              <a:picLocks noChangeAspect="1"/>
            </p:cNvPicPr>
            <p:nvPr/>
          </p:nvPicPr>
          <p:blipFill>
            <a:blip r:embed="rId6"/>
            <a:srcRect/>
            <a:stretch/>
          </p:blipFill>
          <p:spPr>
            <a:xfrm>
              <a:off x="6704691" y="3673787"/>
              <a:ext cx="5124032" cy="2429171"/>
            </a:xfrm>
            <a:prstGeom prst="rect">
              <a:avLst/>
            </a:prstGeom>
          </p:spPr>
        </p:pic>
      </p:grpSp>
    </p:spTree>
    <p:extLst>
      <p:ext uri="{BB962C8B-B14F-4D97-AF65-F5344CB8AC3E}">
        <p14:creationId xmlns:p14="http://schemas.microsoft.com/office/powerpoint/2010/main" val="3783445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44C4B50-A4B4-4F74-ACB2-5B3D9D116BEA}"/>
              </a:ext>
            </a:extLst>
          </p:cNvPr>
          <p:cNvSpPr>
            <a:spLocks noGrp="1"/>
          </p:cNvSpPr>
          <p:nvPr>
            <p:ph type="dt" sz="half" idx="10"/>
          </p:nvPr>
        </p:nvSpPr>
        <p:spPr/>
        <p:txBody>
          <a:bodyPr/>
          <a:lstStyle/>
          <a:p>
            <a:r>
              <a:rPr lang="en-US" noProof="0" dirty="0"/>
              <a:t>01/18/2021</a:t>
            </a:r>
          </a:p>
        </p:txBody>
      </p:sp>
      <p:sp>
        <p:nvSpPr>
          <p:cNvPr id="9" name="Slide Number Placeholder 8">
            <a:extLst>
              <a:ext uri="{FF2B5EF4-FFF2-40B4-BE49-F238E27FC236}">
                <a16:creationId xmlns:a16="http://schemas.microsoft.com/office/drawing/2014/main" id="{4149E31C-A2BC-4FA1-8D2B-BDF5D2D0B3D5}"/>
              </a:ext>
            </a:extLst>
          </p:cNvPr>
          <p:cNvSpPr>
            <a:spLocks noGrp="1"/>
          </p:cNvSpPr>
          <p:nvPr>
            <p:ph type="sldNum" sz="quarter" idx="12"/>
          </p:nvPr>
        </p:nvSpPr>
        <p:spPr/>
        <p:txBody>
          <a:bodyPr/>
          <a:lstStyle/>
          <a:p>
            <a:fld id="{5D99DD2A-B520-4620-9B43-64B657BA2D42}" type="slidenum">
              <a:rPr lang="en-US" noProof="0" smtClean="0"/>
              <a:t>24</a:t>
            </a:fld>
            <a:endParaRPr lang="en-US" noProof="0" dirty="0"/>
          </a:p>
        </p:txBody>
      </p:sp>
      <p:sp>
        <p:nvSpPr>
          <p:cNvPr id="12" name="Date Placeholder 4">
            <a:extLst>
              <a:ext uri="{FF2B5EF4-FFF2-40B4-BE49-F238E27FC236}">
                <a16:creationId xmlns:a16="http://schemas.microsoft.com/office/drawing/2014/main" id="{B2766245-D8AA-4608-A823-34A7E65C443E}"/>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GUI</a:t>
            </a:r>
          </a:p>
        </p:txBody>
      </p:sp>
      <p:grpSp>
        <p:nvGrpSpPr>
          <p:cNvPr id="3" name="Group 2">
            <a:extLst>
              <a:ext uri="{FF2B5EF4-FFF2-40B4-BE49-F238E27FC236}">
                <a16:creationId xmlns:a16="http://schemas.microsoft.com/office/drawing/2014/main" id="{08873A56-D913-4E11-8E70-7590FD2E3660}"/>
              </a:ext>
            </a:extLst>
          </p:cNvPr>
          <p:cNvGrpSpPr/>
          <p:nvPr/>
        </p:nvGrpSpPr>
        <p:grpSpPr>
          <a:xfrm>
            <a:off x="287938" y="438250"/>
            <a:ext cx="11645882" cy="5889750"/>
            <a:chOff x="287938" y="438250"/>
            <a:chExt cx="11645882" cy="5889750"/>
          </a:xfrm>
        </p:grpSpPr>
        <p:grpSp>
          <p:nvGrpSpPr>
            <p:cNvPr id="2" name="Group 1">
              <a:extLst>
                <a:ext uri="{FF2B5EF4-FFF2-40B4-BE49-F238E27FC236}">
                  <a16:creationId xmlns:a16="http://schemas.microsoft.com/office/drawing/2014/main" id="{996E3B50-E735-40E7-B8F7-5B5B77011853}"/>
                </a:ext>
              </a:extLst>
            </p:cNvPr>
            <p:cNvGrpSpPr/>
            <p:nvPr/>
          </p:nvGrpSpPr>
          <p:grpSpPr>
            <a:xfrm>
              <a:off x="287938" y="438250"/>
              <a:ext cx="11645882" cy="5889750"/>
              <a:chOff x="287938" y="438250"/>
              <a:chExt cx="11645882" cy="5889750"/>
            </a:xfrm>
          </p:grpSpPr>
          <p:pic>
            <p:nvPicPr>
              <p:cNvPr id="6" name="Picture 5">
                <a:extLst>
                  <a:ext uri="{FF2B5EF4-FFF2-40B4-BE49-F238E27FC236}">
                    <a16:creationId xmlns:a16="http://schemas.microsoft.com/office/drawing/2014/main" id="{DBA86B70-C028-4445-85F2-8B5A25B3EA11}"/>
                  </a:ext>
                </a:extLst>
              </p:cNvPr>
              <p:cNvPicPr>
                <a:picLocks noChangeAspect="1"/>
              </p:cNvPicPr>
              <p:nvPr/>
            </p:nvPicPr>
            <p:blipFill>
              <a:blip r:embed="rId3"/>
              <a:srcRect/>
              <a:stretch/>
            </p:blipFill>
            <p:spPr>
              <a:xfrm>
                <a:off x="287938" y="504392"/>
                <a:ext cx="5124032" cy="2646061"/>
              </a:xfrm>
              <a:prstGeom prst="rect">
                <a:avLst/>
              </a:prstGeom>
            </p:spPr>
          </p:pic>
          <p:pic>
            <p:nvPicPr>
              <p:cNvPr id="5" name="Picture 4">
                <a:extLst>
                  <a:ext uri="{FF2B5EF4-FFF2-40B4-BE49-F238E27FC236}">
                    <a16:creationId xmlns:a16="http://schemas.microsoft.com/office/drawing/2014/main" id="{947CBB09-AF07-4284-A385-3B19C7F43C02}"/>
                  </a:ext>
                </a:extLst>
              </p:cNvPr>
              <p:cNvPicPr>
                <a:picLocks noChangeAspect="1"/>
              </p:cNvPicPr>
              <p:nvPr/>
            </p:nvPicPr>
            <p:blipFill>
              <a:blip r:embed="rId4"/>
              <a:srcRect/>
              <a:stretch/>
            </p:blipFill>
            <p:spPr>
              <a:xfrm>
                <a:off x="6640397" y="438250"/>
                <a:ext cx="5293423" cy="2778346"/>
              </a:xfrm>
              <a:prstGeom prst="rect">
                <a:avLst/>
              </a:prstGeom>
            </p:spPr>
          </p:pic>
          <p:pic>
            <p:nvPicPr>
              <p:cNvPr id="7" name="Picture 6">
                <a:extLst>
                  <a:ext uri="{FF2B5EF4-FFF2-40B4-BE49-F238E27FC236}">
                    <a16:creationId xmlns:a16="http://schemas.microsoft.com/office/drawing/2014/main" id="{B554C482-B3F8-4B3F-A762-4BB7FABB9514}"/>
                  </a:ext>
                </a:extLst>
              </p:cNvPr>
              <p:cNvPicPr>
                <a:picLocks noChangeAspect="1"/>
              </p:cNvPicPr>
              <p:nvPr/>
            </p:nvPicPr>
            <p:blipFill>
              <a:blip r:embed="rId5"/>
              <a:srcRect/>
              <a:stretch/>
            </p:blipFill>
            <p:spPr>
              <a:xfrm>
                <a:off x="3533984" y="3641405"/>
                <a:ext cx="5124032" cy="2686595"/>
              </a:xfrm>
              <a:prstGeom prst="rect">
                <a:avLst/>
              </a:prstGeom>
            </p:spPr>
          </p:pic>
          <p:sp>
            <p:nvSpPr>
              <p:cNvPr id="10" name="Freeform: Shape 9">
                <a:extLst>
                  <a:ext uri="{FF2B5EF4-FFF2-40B4-BE49-F238E27FC236}">
                    <a16:creationId xmlns:a16="http://schemas.microsoft.com/office/drawing/2014/main" id="{D7F51013-88C4-4879-B91C-A2A421671D29}"/>
                  </a:ext>
                </a:extLst>
              </p:cNvPr>
              <p:cNvSpPr/>
              <p:nvPr/>
            </p:nvSpPr>
            <p:spPr>
              <a:xfrm>
                <a:off x="5695151" y="1640097"/>
                <a:ext cx="752930" cy="374651"/>
              </a:xfrm>
              <a:custGeom>
                <a:avLst/>
                <a:gdLst>
                  <a:gd name="connsiteX0" fmla="*/ 0 w 841633"/>
                  <a:gd name="connsiteY0" fmla="*/ 98267 h 491335"/>
                  <a:gd name="connsiteX1" fmla="*/ 595966 w 841633"/>
                  <a:gd name="connsiteY1" fmla="*/ 98267 h 491335"/>
                  <a:gd name="connsiteX2" fmla="*/ 595966 w 841633"/>
                  <a:gd name="connsiteY2" fmla="*/ 0 h 491335"/>
                  <a:gd name="connsiteX3" fmla="*/ 841633 w 841633"/>
                  <a:gd name="connsiteY3" fmla="*/ 245668 h 491335"/>
                  <a:gd name="connsiteX4" fmla="*/ 595966 w 841633"/>
                  <a:gd name="connsiteY4" fmla="*/ 491335 h 491335"/>
                  <a:gd name="connsiteX5" fmla="*/ 595966 w 841633"/>
                  <a:gd name="connsiteY5" fmla="*/ 393068 h 491335"/>
                  <a:gd name="connsiteX6" fmla="*/ 0 w 841633"/>
                  <a:gd name="connsiteY6" fmla="*/ 393068 h 491335"/>
                  <a:gd name="connsiteX7" fmla="*/ 0 w 841633"/>
                  <a:gd name="connsiteY7" fmla="*/ 98267 h 4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633" h="491335">
                    <a:moveTo>
                      <a:pt x="0" y="98267"/>
                    </a:moveTo>
                    <a:lnTo>
                      <a:pt x="595966" y="98267"/>
                    </a:lnTo>
                    <a:lnTo>
                      <a:pt x="595966" y="0"/>
                    </a:lnTo>
                    <a:lnTo>
                      <a:pt x="841633" y="245668"/>
                    </a:lnTo>
                    <a:lnTo>
                      <a:pt x="595966" y="491335"/>
                    </a:lnTo>
                    <a:lnTo>
                      <a:pt x="595966" y="393068"/>
                    </a:lnTo>
                    <a:lnTo>
                      <a:pt x="0" y="393068"/>
                    </a:lnTo>
                    <a:lnTo>
                      <a:pt x="0" y="9826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8266" rIns="147400" bIns="98267"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sp>
            <p:nvSpPr>
              <p:cNvPr id="11" name="Freeform: Shape 10">
                <a:extLst>
                  <a:ext uri="{FF2B5EF4-FFF2-40B4-BE49-F238E27FC236}">
                    <a16:creationId xmlns:a16="http://schemas.microsoft.com/office/drawing/2014/main" id="{50BC8466-3792-469B-9EEC-62C9C203AEBE}"/>
                  </a:ext>
                </a:extLst>
              </p:cNvPr>
              <p:cNvSpPr/>
              <p:nvPr/>
            </p:nvSpPr>
            <p:spPr>
              <a:xfrm>
                <a:off x="2714555" y="4483686"/>
                <a:ext cx="752930" cy="374651"/>
              </a:xfrm>
              <a:custGeom>
                <a:avLst/>
                <a:gdLst>
                  <a:gd name="connsiteX0" fmla="*/ 0 w 841633"/>
                  <a:gd name="connsiteY0" fmla="*/ 98267 h 491335"/>
                  <a:gd name="connsiteX1" fmla="*/ 595966 w 841633"/>
                  <a:gd name="connsiteY1" fmla="*/ 98267 h 491335"/>
                  <a:gd name="connsiteX2" fmla="*/ 595966 w 841633"/>
                  <a:gd name="connsiteY2" fmla="*/ 0 h 491335"/>
                  <a:gd name="connsiteX3" fmla="*/ 841633 w 841633"/>
                  <a:gd name="connsiteY3" fmla="*/ 245668 h 491335"/>
                  <a:gd name="connsiteX4" fmla="*/ 595966 w 841633"/>
                  <a:gd name="connsiteY4" fmla="*/ 491335 h 491335"/>
                  <a:gd name="connsiteX5" fmla="*/ 595966 w 841633"/>
                  <a:gd name="connsiteY5" fmla="*/ 393068 h 491335"/>
                  <a:gd name="connsiteX6" fmla="*/ 0 w 841633"/>
                  <a:gd name="connsiteY6" fmla="*/ 393068 h 491335"/>
                  <a:gd name="connsiteX7" fmla="*/ 0 w 841633"/>
                  <a:gd name="connsiteY7" fmla="*/ 98267 h 4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633" h="491335">
                    <a:moveTo>
                      <a:pt x="0" y="98267"/>
                    </a:moveTo>
                    <a:lnTo>
                      <a:pt x="595966" y="98267"/>
                    </a:lnTo>
                    <a:lnTo>
                      <a:pt x="595966" y="0"/>
                    </a:lnTo>
                    <a:lnTo>
                      <a:pt x="841633" y="245668"/>
                    </a:lnTo>
                    <a:lnTo>
                      <a:pt x="595966" y="491335"/>
                    </a:lnTo>
                    <a:lnTo>
                      <a:pt x="595966" y="393068"/>
                    </a:lnTo>
                    <a:lnTo>
                      <a:pt x="0" y="393068"/>
                    </a:lnTo>
                    <a:lnTo>
                      <a:pt x="0" y="9826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8266" rIns="147400" bIns="98267"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sp>
          <p:nvSpPr>
            <p:cNvPr id="13" name="Freeform: Shape 12">
              <a:extLst>
                <a:ext uri="{FF2B5EF4-FFF2-40B4-BE49-F238E27FC236}">
                  <a16:creationId xmlns:a16="http://schemas.microsoft.com/office/drawing/2014/main" id="{A921C455-0C47-4E22-BFB8-0354417E778E}"/>
                </a:ext>
              </a:extLst>
            </p:cNvPr>
            <p:cNvSpPr/>
            <p:nvPr/>
          </p:nvSpPr>
          <p:spPr>
            <a:xfrm>
              <a:off x="8910643" y="4610051"/>
              <a:ext cx="752930" cy="374651"/>
            </a:xfrm>
            <a:custGeom>
              <a:avLst/>
              <a:gdLst>
                <a:gd name="connsiteX0" fmla="*/ 0 w 841633"/>
                <a:gd name="connsiteY0" fmla="*/ 98267 h 491335"/>
                <a:gd name="connsiteX1" fmla="*/ 595966 w 841633"/>
                <a:gd name="connsiteY1" fmla="*/ 98267 h 491335"/>
                <a:gd name="connsiteX2" fmla="*/ 595966 w 841633"/>
                <a:gd name="connsiteY2" fmla="*/ 0 h 491335"/>
                <a:gd name="connsiteX3" fmla="*/ 841633 w 841633"/>
                <a:gd name="connsiteY3" fmla="*/ 245668 h 491335"/>
                <a:gd name="connsiteX4" fmla="*/ 595966 w 841633"/>
                <a:gd name="connsiteY4" fmla="*/ 491335 h 491335"/>
                <a:gd name="connsiteX5" fmla="*/ 595966 w 841633"/>
                <a:gd name="connsiteY5" fmla="*/ 393068 h 491335"/>
                <a:gd name="connsiteX6" fmla="*/ 0 w 841633"/>
                <a:gd name="connsiteY6" fmla="*/ 393068 h 491335"/>
                <a:gd name="connsiteX7" fmla="*/ 0 w 841633"/>
                <a:gd name="connsiteY7" fmla="*/ 98267 h 4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633" h="491335">
                  <a:moveTo>
                    <a:pt x="0" y="98267"/>
                  </a:moveTo>
                  <a:lnTo>
                    <a:pt x="595966" y="98267"/>
                  </a:lnTo>
                  <a:lnTo>
                    <a:pt x="595966" y="0"/>
                  </a:lnTo>
                  <a:lnTo>
                    <a:pt x="841633" y="245668"/>
                  </a:lnTo>
                  <a:lnTo>
                    <a:pt x="595966" y="491335"/>
                  </a:lnTo>
                  <a:lnTo>
                    <a:pt x="595966" y="393068"/>
                  </a:lnTo>
                  <a:lnTo>
                    <a:pt x="0" y="393068"/>
                  </a:lnTo>
                  <a:lnTo>
                    <a:pt x="0" y="9826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8266" rIns="147400" bIns="98267"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spTree>
    <p:extLst>
      <p:ext uri="{BB962C8B-B14F-4D97-AF65-F5344CB8AC3E}">
        <p14:creationId xmlns:p14="http://schemas.microsoft.com/office/powerpoint/2010/main" val="1139628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a:extLst>
              <a:ext uri="{FF2B5EF4-FFF2-40B4-BE49-F238E27FC236}">
                <a16:creationId xmlns:a16="http://schemas.microsoft.com/office/drawing/2014/main" id="{A44C4B50-A4B4-4F74-ACB2-5B3D9D116BEA}"/>
              </a:ext>
            </a:extLst>
          </p:cNvPr>
          <p:cNvSpPr>
            <a:spLocks noGrp="1"/>
          </p:cNvSpPr>
          <p:nvPr>
            <p:ph type="dt" sz="half" idx="10"/>
          </p:nvPr>
        </p:nvSpPr>
        <p:spPr/>
        <p:txBody>
          <a:bodyPr/>
          <a:lstStyle/>
          <a:p>
            <a:r>
              <a:rPr lang="en-US" noProof="0" dirty="0"/>
              <a:t>01/18/2021</a:t>
            </a:r>
          </a:p>
        </p:txBody>
      </p:sp>
      <p:sp>
        <p:nvSpPr>
          <p:cNvPr id="9" name="Slide Number Placeholder 8">
            <a:extLst>
              <a:ext uri="{FF2B5EF4-FFF2-40B4-BE49-F238E27FC236}">
                <a16:creationId xmlns:a16="http://schemas.microsoft.com/office/drawing/2014/main" id="{4149E31C-A2BC-4FA1-8D2B-BDF5D2D0B3D5}"/>
              </a:ext>
            </a:extLst>
          </p:cNvPr>
          <p:cNvSpPr>
            <a:spLocks noGrp="1"/>
          </p:cNvSpPr>
          <p:nvPr>
            <p:ph type="sldNum" sz="quarter" idx="12"/>
          </p:nvPr>
        </p:nvSpPr>
        <p:spPr/>
        <p:txBody>
          <a:bodyPr/>
          <a:lstStyle/>
          <a:p>
            <a:fld id="{5D99DD2A-B520-4620-9B43-64B657BA2D42}" type="slidenum">
              <a:rPr lang="en-US" noProof="0" smtClean="0"/>
              <a:t>25</a:t>
            </a:fld>
            <a:endParaRPr lang="en-US" noProof="0" dirty="0"/>
          </a:p>
        </p:txBody>
      </p:sp>
      <p:sp>
        <p:nvSpPr>
          <p:cNvPr id="12" name="Date Placeholder 4">
            <a:extLst>
              <a:ext uri="{FF2B5EF4-FFF2-40B4-BE49-F238E27FC236}">
                <a16:creationId xmlns:a16="http://schemas.microsoft.com/office/drawing/2014/main" id="{B2766245-D8AA-4608-A823-34A7E65C443E}"/>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GUI</a:t>
            </a:r>
          </a:p>
        </p:txBody>
      </p:sp>
      <p:grpSp>
        <p:nvGrpSpPr>
          <p:cNvPr id="2" name="Group 1">
            <a:extLst>
              <a:ext uri="{FF2B5EF4-FFF2-40B4-BE49-F238E27FC236}">
                <a16:creationId xmlns:a16="http://schemas.microsoft.com/office/drawing/2014/main" id="{996E3B50-E735-40E7-B8F7-5B5B77011853}"/>
              </a:ext>
            </a:extLst>
          </p:cNvPr>
          <p:cNvGrpSpPr/>
          <p:nvPr/>
        </p:nvGrpSpPr>
        <p:grpSpPr>
          <a:xfrm>
            <a:off x="285081" y="1791562"/>
            <a:ext cx="11621837" cy="2778346"/>
            <a:chOff x="293177" y="438250"/>
            <a:chExt cx="11621837" cy="2778346"/>
          </a:xfrm>
        </p:grpSpPr>
        <p:pic>
          <p:nvPicPr>
            <p:cNvPr id="6" name="Picture 5">
              <a:extLst>
                <a:ext uri="{FF2B5EF4-FFF2-40B4-BE49-F238E27FC236}">
                  <a16:creationId xmlns:a16="http://schemas.microsoft.com/office/drawing/2014/main" id="{DBA86B70-C028-4445-85F2-8B5A25B3EA11}"/>
                </a:ext>
              </a:extLst>
            </p:cNvPr>
            <p:cNvPicPr>
              <a:picLocks noChangeAspect="1"/>
            </p:cNvPicPr>
            <p:nvPr/>
          </p:nvPicPr>
          <p:blipFill>
            <a:blip r:embed="rId3"/>
            <a:srcRect/>
            <a:stretch/>
          </p:blipFill>
          <p:spPr>
            <a:xfrm>
              <a:off x="293177" y="504392"/>
              <a:ext cx="5113553" cy="2646061"/>
            </a:xfrm>
            <a:prstGeom prst="rect">
              <a:avLst/>
            </a:prstGeom>
          </p:spPr>
        </p:pic>
        <p:pic>
          <p:nvPicPr>
            <p:cNvPr id="5" name="Picture 4">
              <a:extLst>
                <a:ext uri="{FF2B5EF4-FFF2-40B4-BE49-F238E27FC236}">
                  <a16:creationId xmlns:a16="http://schemas.microsoft.com/office/drawing/2014/main" id="{947CBB09-AF07-4284-A385-3B19C7F43C02}"/>
                </a:ext>
              </a:extLst>
            </p:cNvPr>
            <p:cNvPicPr>
              <a:picLocks noChangeAspect="1"/>
            </p:cNvPicPr>
            <p:nvPr/>
          </p:nvPicPr>
          <p:blipFill>
            <a:blip r:embed="rId4"/>
            <a:srcRect/>
            <a:stretch/>
          </p:blipFill>
          <p:spPr>
            <a:xfrm>
              <a:off x="6659202" y="438250"/>
              <a:ext cx="5255812" cy="2778346"/>
            </a:xfrm>
            <a:prstGeom prst="rect">
              <a:avLst/>
            </a:prstGeom>
          </p:spPr>
        </p:pic>
        <p:sp>
          <p:nvSpPr>
            <p:cNvPr id="10" name="Freeform: Shape 9">
              <a:extLst>
                <a:ext uri="{FF2B5EF4-FFF2-40B4-BE49-F238E27FC236}">
                  <a16:creationId xmlns:a16="http://schemas.microsoft.com/office/drawing/2014/main" id="{D7F51013-88C4-4879-B91C-A2A421671D29}"/>
                </a:ext>
              </a:extLst>
            </p:cNvPr>
            <p:cNvSpPr/>
            <p:nvPr/>
          </p:nvSpPr>
          <p:spPr>
            <a:xfrm>
              <a:off x="5695151" y="1640097"/>
              <a:ext cx="752930" cy="374651"/>
            </a:xfrm>
            <a:custGeom>
              <a:avLst/>
              <a:gdLst>
                <a:gd name="connsiteX0" fmla="*/ 0 w 841633"/>
                <a:gd name="connsiteY0" fmla="*/ 98267 h 491335"/>
                <a:gd name="connsiteX1" fmla="*/ 595966 w 841633"/>
                <a:gd name="connsiteY1" fmla="*/ 98267 h 491335"/>
                <a:gd name="connsiteX2" fmla="*/ 595966 w 841633"/>
                <a:gd name="connsiteY2" fmla="*/ 0 h 491335"/>
                <a:gd name="connsiteX3" fmla="*/ 841633 w 841633"/>
                <a:gd name="connsiteY3" fmla="*/ 245668 h 491335"/>
                <a:gd name="connsiteX4" fmla="*/ 595966 w 841633"/>
                <a:gd name="connsiteY4" fmla="*/ 491335 h 491335"/>
                <a:gd name="connsiteX5" fmla="*/ 595966 w 841633"/>
                <a:gd name="connsiteY5" fmla="*/ 393068 h 491335"/>
                <a:gd name="connsiteX6" fmla="*/ 0 w 841633"/>
                <a:gd name="connsiteY6" fmla="*/ 393068 h 491335"/>
                <a:gd name="connsiteX7" fmla="*/ 0 w 841633"/>
                <a:gd name="connsiteY7" fmla="*/ 98267 h 49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1633" h="491335">
                  <a:moveTo>
                    <a:pt x="0" y="98267"/>
                  </a:moveTo>
                  <a:lnTo>
                    <a:pt x="595966" y="98267"/>
                  </a:lnTo>
                  <a:lnTo>
                    <a:pt x="595966" y="0"/>
                  </a:lnTo>
                  <a:lnTo>
                    <a:pt x="841633" y="245668"/>
                  </a:lnTo>
                  <a:lnTo>
                    <a:pt x="595966" y="491335"/>
                  </a:lnTo>
                  <a:lnTo>
                    <a:pt x="595966" y="393068"/>
                  </a:lnTo>
                  <a:lnTo>
                    <a:pt x="0" y="393068"/>
                  </a:lnTo>
                  <a:lnTo>
                    <a:pt x="0" y="9826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8266" rIns="147400" bIns="98267" numCol="1" spcCol="1270" anchor="ctr" anchorCtr="0">
              <a:noAutofit/>
            </a:bodyPr>
            <a:lstStyle/>
            <a:p>
              <a:pPr marL="0" lvl="0" indent="0" algn="ctr" defTabSz="622300">
                <a:lnSpc>
                  <a:spcPct val="90000"/>
                </a:lnSpc>
                <a:spcBef>
                  <a:spcPct val="0"/>
                </a:spcBef>
                <a:spcAft>
                  <a:spcPct val="35000"/>
                </a:spcAft>
                <a:buNone/>
              </a:pPr>
              <a:endParaRPr lang="en-US" sz="1400" kern="1200" dirty="0"/>
            </a:p>
          </p:txBody>
        </p:sp>
      </p:grpSp>
    </p:spTree>
    <p:extLst>
      <p:ext uri="{BB962C8B-B14F-4D97-AF65-F5344CB8AC3E}">
        <p14:creationId xmlns:p14="http://schemas.microsoft.com/office/powerpoint/2010/main" val="3000044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AB7C4AE2-B081-45BD-BAB5-6CB5B41EF9C5}"/>
              </a:ext>
            </a:extLst>
          </p:cNvPr>
          <p:cNvPicPr>
            <a:picLocks noChangeAspect="1"/>
          </p:cNvPicPr>
          <p:nvPr/>
        </p:nvPicPr>
        <p:blipFill rotWithShape="1">
          <a:blip r:embed="rId3">
            <a:extLst>
              <a:ext uri="{28A0092B-C50C-407E-A947-70E740481C1C}">
                <a14:useLocalDpi xmlns:a14="http://schemas.microsoft.com/office/drawing/2010/main" val="0"/>
              </a:ext>
            </a:extLst>
          </a:blip>
          <a:srcRect t="66017"/>
          <a:stretch/>
        </p:blipFill>
        <p:spPr>
          <a:xfrm>
            <a:off x="-63400" y="899651"/>
            <a:ext cx="12255400" cy="5058697"/>
          </a:xfrm>
          <a:prstGeom prst="rect">
            <a:avLst/>
          </a:prstGeom>
        </p:spPr>
      </p:pic>
      <p:sp>
        <p:nvSpPr>
          <p:cNvPr id="11" name="Date Placeholder 10">
            <a:extLst>
              <a:ext uri="{FF2B5EF4-FFF2-40B4-BE49-F238E27FC236}">
                <a16:creationId xmlns:a16="http://schemas.microsoft.com/office/drawing/2014/main" id="{D89D3BD5-FD7C-437A-9F45-44414B08ACAE}"/>
              </a:ext>
            </a:extLst>
          </p:cNvPr>
          <p:cNvSpPr>
            <a:spLocks noGrp="1"/>
          </p:cNvSpPr>
          <p:nvPr>
            <p:ph type="dt" sz="half" idx="10"/>
          </p:nvPr>
        </p:nvSpPr>
        <p:spPr/>
        <p:txBody>
          <a:bodyPr/>
          <a:lstStyle/>
          <a:p>
            <a:r>
              <a:rPr lang="en-US" noProof="0" dirty="0"/>
              <a:t>01/18/2021</a:t>
            </a:r>
          </a:p>
        </p:txBody>
      </p:sp>
      <p:sp>
        <p:nvSpPr>
          <p:cNvPr id="12" name="Slide Number Placeholder 11">
            <a:extLst>
              <a:ext uri="{FF2B5EF4-FFF2-40B4-BE49-F238E27FC236}">
                <a16:creationId xmlns:a16="http://schemas.microsoft.com/office/drawing/2014/main" id="{34DE22E4-BF81-4251-BA7B-34AF6A26D227}"/>
              </a:ext>
            </a:extLst>
          </p:cNvPr>
          <p:cNvSpPr>
            <a:spLocks noGrp="1"/>
          </p:cNvSpPr>
          <p:nvPr>
            <p:ph type="sldNum" sz="quarter" idx="12"/>
          </p:nvPr>
        </p:nvSpPr>
        <p:spPr/>
        <p:txBody>
          <a:bodyPr/>
          <a:lstStyle/>
          <a:p>
            <a:fld id="{5D99DD2A-B520-4620-9B43-64B657BA2D42}" type="slidenum">
              <a:rPr lang="en-US" noProof="0" smtClean="0"/>
              <a:t>26</a:t>
            </a:fld>
            <a:endParaRPr lang="en-US" noProof="0" dirty="0"/>
          </a:p>
        </p:txBody>
      </p:sp>
      <p:sp>
        <p:nvSpPr>
          <p:cNvPr id="8" name="Date Placeholder 4">
            <a:extLst>
              <a:ext uri="{FF2B5EF4-FFF2-40B4-BE49-F238E27FC236}">
                <a16:creationId xmlns:a16="http://schemas.microsoft.com/office/drawing/2014/main" id="{CD3BC0C0-3E7E-4444-8D4A-373FFC86E0AD}"/>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Class Diagram</a:t>
            </a:r>
          </a:p>
        </p:txBody>
      </p:sp>
    </p:spTree>
    <p:extLst>
      <p:ext uri="{BB962C8B-B14F-4D97-AF65-F5344CB8AC3E}">
        <p14:creationId xmlns:p14="http://schemas.microsoft.com/office/powerpoint/2010/main" val="4188539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7C4AE2-B081-45BD-BAB5-6CB5B41EF9C5}"/>
              </a:ext>
            </a:extLst>
          </p:cNvPr>
          <p:cNvPicPr>
            <a:picLocks noChangeAspect="1"/>
          </p:cNvPicPr>
          <p:nvPr/>
        </p:nvPicPr>
        <p:blipFill rotWithShape="1">
          <a:blip r:embed="rId3"/>
          <a:srcRect l="46" r="46"/>
          <a:stretch/>
        </p:blipFill>
        <p:spPr>
          <a:xfrm>
            <a:off x="-63400" y="626806"/>
            <a:ext cx="12255400" cy="5604388"/>
          </a:xfrm>
          <a:prstGeom prst="rect">
            <a:avLst/>
          </a:prstGeom>
        </p:spPr>
      </p:pic>
      <p:sp>
        <p:nvSpPr>
          <p:cNvPr id="4" name="Date Placeholder 3">
            <a:extLst>
              <a:ext uri="{FF2B5EF4-FFF2-40B4-BE49-F238E27FC236}">
                <a16:creationId xmlns:a16="http://schemas.microsoft.com/office/drawing/2014/main" id="{742B4537-8C7C-4B61-A49E-ABBD947704B3}"/>
              </a:ext>
            </a:extLst>
          </p:cNvPr>
          <p:cNvSpPr>
            <a:spLocks noGrp="1"/>
          </p:cNvSpPr>
          <p:nvPr>
            <p:ph type="dt" sz="half" idx="10"/>
          </p:nvPr>
        </p:nvSpPr>
        <p:spPr/>
        <p:txBody>
          <a:bodyPr/>
          <a:lstStyle/>
          <a:p>
            <a:r>
              <a:rPr lang="en-US" noProof="0" dirty="0"/>
              <a:t>01/18/2021</a:t>
            </a:r>
          </a:p>
        </p:txBody>
      </p:sp>
      <p:sp>
        <p:nvSpPr>
          <p:cNvPr id="5" name="Slide Number Placeholder 4">
            <a:extLst>
              <a:ext uri="{FF2B5EF4-FFF2-40B4-BE49-F238E27FC236}">
                <a16:creationId xmlns:a16="http://schemas.microsoft.com/office/drawing/2014/main" id="{1C62F275-BCD1-42F8-8C9A-EFBDFB7E1F57}"/>
              </a:ext>
            </a:extLst>
          </p:cNvPr>
          <p:cNvSpPr>
            <a:spLocks noGrp="1"/>
          </p:cNvSpPr>
          <p:nvPr>
            <p:ph type="sldNum" sz="quarter" idx="12"/>
          </p:nvPr>
        </p:nvSpPr>
        <p:spPr/>
        <p:txBody>
          <a:bodyPr/>
          <a:lstStyle/>
          <a:p>
            <a:fld id="{5D99DD2A-B520-4620-9B43-64B657BA2D42}" type="slidenum">
              <a:rPr lang="en-US" noProof="0" smtClean="0"/>
              <a:t>27</a:t>
            </a:fld>
            <a:endParaRPr lang="en-US" noProof="0" dirty="0"/>
          </a:p>
        </p:txBody>
      </p:sp>
      <p:sp>
        <p:nvSpPr>
          <p:cNvPr id="8" name="Date Placeholder 4">
            <a:extLst>
              <a:ext uri="{FF2B5EF4-FFF2-40B4-BE49-F238E27FC236}">
                <a16:creationId xmlns:a16="http://schemas.microsoft.com/office/drawing/2014/main" id="{B8BE0C90-1FD7-4991-96FE-863EA8DFC95E}"/>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Class Diagram</a:t>
            </a:r>
          </a:p>
        </p:txBody>
      </p:sp>
    </p:spTree>
    <p:extLst>
      <p:ext uri="{BB962C8B-B14F-4D97-AF65-F5344CB8AC3E}">
        <p14:creationId xmlns:p14="http://schemas.microsoft.com/office/powerpoint/2010/main" val="2727567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AB7C4AE2-B081-45BD-BAB5-6CB5B41EF9C5}"/>
              </a:ext>
            </a:extLst>
          </p:cNvPr>
          <p:cNvPicPr>
            <a:picLocks noChangeAspect="1"/>
          </p:cNvPicPr>
          <p:nvPr/>
        </p:nvPicPr>
        <p:blipFill rotWithShape="1">
          <a:blip r:embed="rId3">
            <a:extLst>
              <a:ext uri="{28A0092B-C50C-407E-A947-70E740481C1C}">
                <a14:useLocalDpi xmlns:a14="http://schemas.microsoft.com/office/drawing/2010/main" val="0"/>
              </a:ext>
            </a:extLst>
          </a:blip>
          <a:srcRect b="65688"/>
          <a:stretch/>
        </p:blipFill>
        <p:spPr>
          <a:xfrm>
            <a:off x="0" y="875161"/>
            <a:ext cx="12255400" cy="5107678"/>
          </a:xfrm>
          <a:prstGeom prst="rect">
            <a:avLst/>
          </a:prstGeom>
        </p:spPr>
      </p:pic>
      <p:sp>
        <p:nvSpPr>
          <p:cNvPr id="4" name="Date Placeholder 3">
            <a:extLst>
              <a:ext uri="{FF2B5EF4-FFF2-40B4-BE49-F238E27FC236}">
                <a16:creationId xmlns:a16="http://schemas.microsoft.com/office/drawing/2014/main" id="{396ADBE2-E8C9-464E-AC00-E22DB782A406}"/>
              </a:ext>
            </a:extLst>
          </p:cNvPr>
          <p:cNvSpPr>
            <a:spLocks noGrp="1"/>
          </p:cNvSpPr>
          <p:nvPr>
            <p:ph type="dt" sz="half" idx="10"/>
          </p:nvPr>
        </p:nvSpPr>
        <p:spPr/>
        <p:txBody>
          <a:bodyPr/>
          <a:lstStyle/>
          <a:p>
            <a:r>
              <a:rPr lang="en-US" noProof="0" dirty="0"/>
              <a:t>01/18/2021</a:t>
            </a:r>
          </a:p>
        </p:txBody>
      </p:sp>
      <p:sp>
        <p:nvSpPr>
          <p:cNvPr id="5" name="Slide Number Placeholder 4">
            <a:extLst>
              <a:ext uri="{FF2B5EF4-FFF2-40B4-BE49-F238E27FC236}">
                <a16:creationId xmlns:a16="http://schemas.microsoft.com/office/drawing/2014/main" id="{363C948B-33EB-4F43-A466-1D74933017C2}"/>
              </a:ext>
            </a:extLst>
          </p:cNvPr>
          <p:cNvSpPr>
            <a:spLocks noGrp="1"/>
          </p:cNvSpPr>
          <p:nvPr>
            <p:ph type="sldNum" sz="quarter" idx="12"/>
          </p:nvPr>
        </p:nvSpPr>
        <p:spPr/>
        <p:txBody>
          <a:bodyPr/>
          <a:lstStyle/>
          <a:p>
            <a:fld id="{5D99DD2A-B520-4620-9B43-64B657BA2D42}" type="slidenum">
              <a:rPr lang="en-US" noProof="0" smtClean="0"/>
              <a:t>28</a:t>
            </a:fld>
            <a:endParaRPr lang="en-US" noProof="0" dirty="0"/>
          </a:p>
        </p:txBody>
      </p:sp>
      <p:sp>
        <p:nvSpPr>
          <p:cNvPr id="8" name="Date Placeholder 4">
            <a:extLst>
              <a:ext uri="{FF2B5EF4-FFF2-40B4-BE49-F238E27FC236}">
                <a16:creationId xmlns:a16="http://schemas.microsoft.com/office/drawing/2014/main" id="{534F4ABD-3909-4744-81A2-BCAE1D39D04B}"/>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Class Diagram</a:t>
            </a:r>
          </a:p>
        </p:txBody>
      </p:sp>
    </p:spTree>
    <p:extLst>
      <p:ext uri="{BB962C8B-B14F-4D97-AF65-F5344CB8AC3E}">
        <p14:creationId xmlns:p14="http://schemas.microsoft.com/office/powerpoint/2010/main" val="2705082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000DACC7-EEF8-42B9-B7D8-EC2A395CC324}"/>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31E6ECC2-76E5-4076-B367-E8995D759B4D}"/>
              </a:ext>
            </a:extLst>
          </p:cNvPr>
          <p:cNvSpPr>
            <a:spLocks noGrp="1"/>
          </p:cNvSpPr>
          <p:nvPr>
            <p:ph type="sldNum" sz="quarter" idx="12"/>
          </p:nvPr>
        </p:nvSpPr>
        <p:spPr/>
        <p:txBody>
          <a:bodyPr/>
          <a:lstStyle/>
          <a:p>
            <a:fld id="{5D99DD2A-B520-4620-9B43-64B657BA2D42}" type="slidenum">
              <a:rPr lang="en-US" noProof="0" smtClean="0"/>
              <a:t>29</a:t>
            </a:fld>
            <a:endParaRPr lang="en-US" noProof="0" dirty="0"/>
          </a:p>
        </p:txBody>
      </p:sp>
      <p:sp>
        <p:nvSpPr>
          <p:cNvPr id="9" name="Date Placeholder 4">
            <a:extLst>
              <a:ext uri="{FF2B5EF4-FFF2-40B4-BE49-F238E27FC236}">
                <a16:creationId xmlns:a16="http://schemas.microsoft.com/office/drawing/2014/main" id="{4A2C1B3F-C1AD-4A10-ADB7-BB2FCB5EC74A}"/>
              </a:ext>
            </a:extLst>
          </p:cNvPr>
          <p:cNvSpPr txBox="1">
            <a:spLocks/>
          </p:cNvSpPr>
          <p:nvPr/>
        </p:nvSpPr>
        <p:spPr>
          <a:xfrm>
            <a:off x="7663543" y="6480175"/>
            <a:ext cx="1832669"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Testing Results</a:t>
            </a:r>
          </a:p>
        </p:txBody>
      </p:sp>
      <p:graphicFrame>
        <p:nvGraphicFramePr>
          <p:cNvPr id="3" name="Table 2">
            <a:extLst>
              <a:ext uri="{FF2B5EF4-FFF2-40B4-BE49-F238E27FC236}">
                <a16:creationId xmlns:a16="http://schemas.microsoft.com/office/drawing/2014/main" id="{B49F4677-55EC-4C7E-8274-86971F0A7736}"/>
              </a:ext>
            </a:extLst>
          </p:cNvPr>
          <p:cNvGraphicFramePr>
            <a:graphicFrameLocks noGrp="1"/>
          </p:cNvGraphicFramePr>
          <p:nvPr>
            <p:extLst>
              <p:ext uri="{D42A27DB-BD31-4B8C-83A1-F6EECF244321}">
                <p14:modId xmlns:p14="http://schemas.microsoft.com/office/powerpoint/2010/main" val="4029967365"/>
              </p:ext>
            </p:extLst>
          </p:nvPr>
        </p:nvGraphicFramePr>
        <p:xfrm>
          <a:off x="0" y="363310"/>
          <a:ext cx="12192000" cy="5801973"/>
        </p:xfrm>
        <a:graphic>
          <a:graphicData uri="http://schemas.openxmlformats.org/drawingml/2006/table">
            <a:tbl>
              <a:tblPr firstRow="1" firstCol="1" bandRow="1">
                <a:tableStyleId>{F5AB1C69-6EDB-4FF4-983F-18BD219EF322}</a:tableStyleId>
              </a:tblPr>
              <a:tblGrid>
                <a:gridCol w="2786743">
                  <a:extLst>
                    <a:ext uri="{9D8B030D-6E8A-4147-A177-3AD203B41FA5}">
                      <a16:colId xmlns:a16="http://schemas.microsoft.com/office/drawing/2014/main" val="3412805090"/>
                    </a:ext>
                  </a:extLst>
                </a:gridCol>
                <a:gridCol w="4499428">
                  <a:extLst>
                    <a:ext uri="{9D8B030D-6E8A-4147-A177-3AD203B41FA5}">
                      <a16:colId xmlns:a16="http://schemas.microsoft.com/office/drawing/2014/main" val="3652745548"/>
                    </a:ext>
                  </a:extLst>
                </a:gridCol>
                <a:gridCol w="3556000">
                  <a:extLst>
                    <a:ext uri="{9D8B030D-6E8A-4147-A177-3AD203B41FA5}">
                      <a16:colId xmlns:a16="http://schemas.microsoft.com/office/drawing/2014/main" val="232943901"/>
                    </a:ext>
                  </a:extLst>
                </a:gridCol>
                <a:gridCol w="1349829">
                  <a:extLst>
                    <a:ext uri="{9D8B030D-6E8A-4147-A177-3AD203B41FA5}">
                      <a16:colId xmlns:a16="http://schemas.microsoft.com/office/drawing/2014/main" val="3767835018"/>
                    </a:ext>
                  </a:extLst>
                </a:gridCol>
              </a:tblGrid>
              <a:tr h="228974">
                <a:tc>
                  <a:txBody>
                    <a:bodyPr/>
                    <a:lstStyle/>
                    <a:p>
                      <a:pPr algn="ctr" fontAlgn="b"/>
                      <a:r>
                        <a:rPr lang="en-US" sz="2200" b="1" u="none" strike="noStrike">
                          <a:solidFill>
                            <a:schemeClr val="tx1"/>
                          </a:solidFill>
                          <a:effectLst/>
                        </a:rPr>
                        <a:t>Test ID</a:t>
                      </a:r>
                      <a:endParaRPr lang="en-US" sz="2200" b="1" i="0" u="none" strike="noStrike">
                        <a:solidFill>
                          <a:schemeClr val="tx1"/>
                        </a:solidFill>
                        <a:effectLst/>
                        <a:latin typeface="Corbel (Body)"/>
                      </a:endParaRPr>
                    </a:p>
                  </a:txBody>
                  <a:tcPr marL="9525" marR="9525" marT="9525" marB="0"/>
                </a:tc>
                <a:tc>
                  <a:txBody>
                    <a:bodyPr/>
                    <a:lstStyle/>
                    <a:p>
                      <a:pPr algn="ctr" fontAlgn="b"/>
                      <a:r>
                        <a:rPr lang="en-US" sz="2200" b="1" u="none" strike="noStrike">
                          <a:solidFill>
                            <a:schemeClr val="tx1"/>
                          </a:solidFill>
                          <a:effectLst/>
                        </a:rPr>
                        <a:t>Description</a:t>
                      </a:r>
                      <a:endParaRPr lang="en-US" sz="2200" b="1" i="0" u="none" strike="noStrike">
                        <a:solidFill>
                          <a:schemeClr val="tx1"/>
                        </a:solidFill>
                        <a:effectLst/>
                        <a:latin typeface="Corbel (Body)"/>
                      </a:endParaRPr>
                    </a:p>
                  </a:txBody>
                  <a:tcPr marL="9525" marR="9525" marT="9525" marB="0"/>
                </a:tc>
                <a:tc>
                  <a:txBody>
                    <a:bodyPr/>
                    <a:lstStyle/>
                    <a:p>
                      <a:pPr algn="ctr" fontAlgn="b"/>
                      <a:r>
                        <a:rPr lang="en-US" sz="2200" b="1" u="none" strike="noStrike">
                          <a:solidFill>
                            <a:schemeClr val="tx1"/>
                          </a:solidFill>
                          <a:effectLst/>
                        </a:rPr>
                        <a:t>Expected results</a:t>
                      </a:r>
                      <a:endParaRPr lang="en-US" sz="2200" b="1" i="0" u="none" strike="noStrike">
                        <a:solidFill>
                          <a:schemeClr val="tx1"/>
                        </a:solidFill>
                        <a:effectLst/>
                        <a:latin typeface="Corbel (Body)"/>
                      </a:endParaRPr>
                    </a:p>
                  </a:txBody>
                  <a:tcPr marL="9525" marR="9525" marT="9525" marB="0"/>
                </a:tc>
                <a:tc>
                  <a:txBody>
                    <a:bodyPr/>
                    <a:lstStyle/>
                    <a:p>
                      <a:pPr algn="ctr" fontAlgn="b"/>
                      <a:r>
                        <a:rPr lang="en-US" sz="2200" b="1" u="none" strike="noStrike" dirty="0">
                          <a:solidFill>
                            <a:schemeClr val="tx1"/>
                          </a:solidFill>
                          <a:effectLst/>
                        </a:rPr>
                        <a:t>Actual Results</a:t>
                      </a:r>
                      <a:endParaRPr lang="en-US" sz="2200" b="1" i="0" u="none" strike="noStrike" dirty="0">
                        <a:solidFill>
                          <a:schemeClr val="tx1"/>
                        </a:solidFill>
                        <a:effectLst/>
                        <a:latin typeface="Corbel (Body)"/>
                      </a:endParaRPr>
                    </a:p>
                  </a:txBody>
                  <a:tcPr marL="9525" marR="9525" marT="9525" marB="0"/>
                </a:tc>
                <a:extLst>
                  <a:ext uri="{0D108BD9-81ED-4DB2-BD59-A6C34878D82A}">
                    <a16:rowId xmlns:a16="http://schemas.microsoft.com/office/drawing/2014/main" val="2007687723"/>
                  </a:ext>
                </a:extLst>
              </a:tr>
              <a:tr h="674272">
                <a:tc>
                  <a:txBody>
                    <a:bodyPr/>
                    <a:lstStyle/>
                    <a:p>
                      <a:pPr algn="l" fontAlgn="b"/>
                      <a:r>
                        <a:rPr lang="en-US" sz="2200" b="1" u="none" strike="noStrike" dirty="0" err="1">
                          <a:solidFill>
                            <a:schemeClr val="tx1"/>
                          </a:solidFill>
                          <a:effectLst/>
                        </a:rPr>
                        <a:t>WrongUserName</a:t>
                      </a:r>
                      <a:r>
                        <a:rPr lang="en-US" sz="2200" b="1" u="none" strike="noStrike" dirty="0">
                          <a:solidFill>
                            <a:schemeClr val="tx1"/>
                          </a:solidFill>
                          <a:effectLst/>
                        </a:rPr>
                        <a:t> or </a:t>
                      </a:r>
                      <a:r>
                        <a:rPr lang="en-US" sz="2200" b="1" u="none" strike="noStrike" dirty="0" err="1">
                          <a:solidFill>
                            <a:schemeClr val="tx1"/>
                          </a:solidFill>
                          <a:effectLst/>
                        </a:rPr>
                        <a:t>WrongPassword</a:t>
                      </a:r>
                      <a:endParaRPr lang="en-US" sz="2200" b="1" i="0" u="none" strike="noStrike" dirty="0">
                        <a:solidFill>
                          <a:schemeClr val="tx1"/>
                        </a:solidFill>
                        <a:effectLst/>
                        <a:latin typeface="Corbel (Body)"/>
                      </a:endParaRPr>
                    </a:p>
                  </a:txBody>
                  <a:tcPr marL="9525" marR="9525" marT="9525" marB="0"/>
                </a:tc>
                <a:tc>
                  <a:txBody>
                    <a:bodyPr/>
                    <a:lstStyle/>
                    <a:p>
                      <a:pPr algn="l" fontAlgn="b"/>
                      <a:r>
                        <a:rPr lang="en-US" sz="2200" b="0" u="none" strike="noStrike" dirty="0">
                          <a:solidFill>
                            <a:srgbClr val="000000"/>
                          </a:solidFill>
                          <a:effectLst/>
                        </a:rPr>
                        <a:t>Entering invalid username and/or password.</a:t>
                      </a:r>
                      <a:endParaRPr lang="en-US" sz="2200" b="0" i="0" u="none" strike="noStrike" dirty="0">
                        <a:solidFill>
                          <a:srgbClr val="000000"/>
                        </a:solidFill>
                        <a:effectLst/>
                        <a:latin typeface="Corbel (Body)"/>
                      </a:endParaRPr>
                    </a:p>
                  </a:txBody>
                  <a:tcPr marL="9525" marR="9525" marT="9525" marB="0"/>
                </a:tc>
                <a:tc>
                  <a:txBody>
                    <a:bodyPr/>
                    <a:lstStyle/>
                    <a:p>
                      <a:pPr algn="l" fontAlgn="b"/>
                      <a:r>
                        <a:rPr lang="en-US" sz="2200" b="0" u="none" strike="noStrike">
                          <a:solidFill>
                            <a:srgbClr val="000000"/>
                          </a:solidFill>
                          <a:effectLst/>
                        </a:rPr>
                        <a:t>Shows a message: "Wrong Username or Password".</a:t>
                      </a:r>
                      <a:endParaRPr lang="en-US" sz="2200" b="0" i="0" u="none" strike="noStrike">
                        <a:solidFill>
                          <a:srgbClr val="000000"/>
                        </a:solidFill>
                        <a:effectLst/>
                        <a:latin typeface="Corbel (Body)"/>
                      </a:endParaRPr>
                    </a:p>
                  </a:txBody>
                  <a:tcPr marL="9525" marR="9525" marT="9525" marB="0"/>
                </a:tc>
                <a:tc>
                  <a:txBody>
                    <a:bodyPr/>
                    <a:lstStyle/>
                    <a:p>
                      <a:pPr algn="l" fontAlgn="b"/>
                      <a:r>
                        <a:rPr lang="en-US" sz="2200" b="0" u="none" strike="noStrike">
                          <a:solidFill>
                            <a:srgbClr val="000000"/>
                          </a:solidFill>
                          <a:effectLst/>
                        </a:rPr>
                        <a:t>Pass</a:t>
                      </a:r>
                      <a:endParaRPr lang="en-US" sz="2200" b="0" i="0" u="none" strike="noStrike">
                        <a:solidFill>
                          <a:srgbClr val="000000"/>
                        </a:solidFill>
                        <a:effectLst/>
                        <a:latin typeface="Corbel (Body)"/>
                      </a:endParaRPr>
                    </a:p>
                  </a:txBody>
                  <a:tcPr marL="9525" marR="9525" marT="9525" marB="0"/>
                </a:tc>
                <a:extLst>
                  <a:ext uri="{0D108BD9-81ED-4DB2-BD59-A6C34878D82A}">
                    <a16:rowId xmlns:a16="http://schemas.microsoft.com/office/drawing/2014/main" val="2970163913"/>
                  </a:ext>
                </a:extLst>
              </a:tr>
              <a:tr h="1119569">
                <a:tc>
                  <a:txBody>
                    <a:bodyPr/>
                    <a:lstStyle/>
                    <a:p>
                      <a:pPr algn="l" fontAlgn="b"/>
                      <a:r>
                        <a:rPr lang="en-US" sz="2200" b="1" u="none" strike="noStrike" dirty="0" err="1">
                          <a:solidFill>
                            <a:schemeClr val="tx1"/>
                          </a:solidFill>
                          <a:effectLst/>
                        </a:rPr>
                        <a:t>UpdateWeightsVector</a:t>
                      </a:r>
                      <a:endParaRPr lang="en-US" sz="2200" b="1" i="0" u="none" strike="noStrike" dirty="0">
                        <a:solidFill>
                          <a:schemeClr val="tx1"/>
                        </a:solidFill>
                        <a:effectLst/>
                        <a:latin typeface="Corbel (Body)"/>
                      </a:endParaRPr>
                    </a:p>
                  </a:txBody>
                  <a:tcPr marL="9525" marR="9525" marT="9525" marB="0"/>
                </a:tc>
                <a:tc>
                  <a:txBody>
                    <a:bodyPr/>
                    <a:lstStyle/>
                    <a:p>
                      <a:pPr algn="l" fontAlgn="b"/>
                      <a:r>
                        <a:rPr lang="en-US" sz="2200" b="0" u="none" strike="noStrike" dirty="0">
                          <a:solidFill>
                            <a:srgbClr val="000000"/>
                          </a:solidFill>
                          <a:effectLst/>
                        </a:rPr>
                        <a:t>Once user response a feedback, obtain a new weights vector corresponding to the feedback.</a:t>
                      </a:r>
                      <a:endParaRPr lang="en-US" sz="2200" b="0" i="0" u="none" strike="noStrike" dirty="0">
                        <a:solidFill>
                          <a:srgbClr val="000000"/>
                        </a:solidFill>
                        <a:effectLst/>
                        <a:latin typeface="Corbel (Body)"/>
                      </a:endParaRPr>
                    </a:p>
                  </a:txBody>
                  <a:tcPr marL="9525" marR="9525" marT="9525" marB="0"/>
                </a:tc>
                <a:tc>
                  <a:txBody>
                    <a:bodyPr/>
                    <a:lstStyle/>
                    <a:p>
                      <a:pPr algn="l" fontAlgn="b"/>
                      <a:r>
                        <a:rPr lang="en-US" sz="2200" b="0" u="none" strike="noStrike" dirty="0">
                          <a:solidFill>
                            <a:srgbClr val="000000"/>
                          </a:solidFill>
                          <a:effectLst/>
                        </a:rPr>
                        <a:t>Vector v: The best approximation weights vector which meets all the conditions of the weights.</a:t>
                      </a:r>
                      <a:endParaRPr lang="en-US" sz="2200" b="0" i="0" u="none" strike="noStrike" dirty="0">
                        <a:solidFill>
                          <a:srgbClr val="000000"/>
                        </a:solidFill>
                        <a:effectLst/>
                        <a:latin typeface="Corbel (Body)"/>
                      </a:endParaRPr>
                    </a:p>
                  </a:txBody>
                  <a:tcPr marL="9525" marR="9525" marT="9525" marB="0"/>
                </a:tc>
                <a:tc>
                  <a:txBody>
                    <a:bodyPr/>
                    <a:lstStyle/>
                    <a:p>
                      <a:pPr algn="l" fontAlgn="b"/>
                      <a:r>
                        <a:rPr lang="en-US" sz="2200" b="0" u="none" strike="noStrike">
                          <a:solidFill>
                            <a:srgbClr val="000000"/>
                          </a:solidFill>
                          <a:effectLst/>
                        </a:rPr>
                        <a:t>Pass</a:t>
                      </a:r>
                      <a:endParaRPr lang="en-US" sz="2200" b="0" i="0" u="none" strike="noStrike">
                        <a:solidFill>
                          <a:srgbClr val="000000"/>
                        </a:solidFill>
                        <a:effectLst/>
                        <a:latin typeface="Corbel (Body)"/>
                      </a:endParaRPr>
                    </a:p>
                  </a:txBody>
                  <a:tcPr marL="9525" marR="9525" marT="9525" marB="0"/>
                </a:tc>
                <a:extLst>
                  <a:ext uri="{0D108BD9-81ED-4DB2-BD59-A6C34878D82A}">
                    <a16:rowId xmlns:a16="http://schemas.microsoft.com/office/drawing/2014/main" val="819504005"/>
                  </a:ext>
                </a:extLst>
              </a:tr>
              <a:tr h="1564867">
                <a:tc>
                  <a:txBody>
                    <a:bodyPr/>
                    <a:lstStyle/>
                    <a:p>
                      <a:pPr algn="l" fontAlgn="b"/>
                      <a:r>
                        <a:rPr lang="en-US" sz="2200" b="1" u="none" strike="noStrike" dirty="0" err="1">
                          <a:solidFill>
                            <a:schemeClr val="tx1"/>
                          </a:solidFill>
                          <a:effectLst/>
                        </a:rPr>
                        <a:t>ScheduleMeeting</a:t>
                      </a:r>
                      <a:endParaRPr lang="en-US" sz="2200" b="1" i="0" u="none" strike="noStrike" dirty="0">
                        <a:solidFill>
                          <a:schemeClr val="tx1"/>
                        </a:solidFill>
                        <a:effectLst/>
                        <a:latin typeface="Corbel (Body)"/>
                      </a:endParaRPr>
                    </a:p>
                  </a:txBody>
                  <a:tcPr marL="9525" marR="9525" marT="9525" marB="0"/>
                </a:tc>
                <a:tc>
                  <a:txBody>
                    <a:bodyPr/>
                    <a:lstStyle/>
                    <a:p>
                      <a:pPr algn="l" fontAlgn="b"/>
                      <a:r>
                        <a:rPr lang="en-US" sz="2200" b="0" u="none" strike="noStrike" dirty="0">
                          <a:solidFill>
                            <a:srgbClr val="000000"/>
                          </a:solidFill>
                          <a:effectLst/>
                        </a:rPr>
                        <a:t>According to the test weights, calculating the matching grade, if passed the minimum constant value (P), then he can send meeting request to the private tutor.</a:t>
                      </a:r>
                      <a:endParaRPr lang="en-US" sz="2200" b="0" i="0" u="none" strike="noStrike" dirty="0">
                        <a:solidFill>
                          <a:srgbClr val="000000"/>
                        </a:solidFill>
                        <a:effectLst/>
                        <a:latin typeface="Corbel (Body)"/>
                      </a:endParaRPr>
                    </a:p>
                  </a:txBody>
                  <a:tcPr marL="9525" marR="9525" marT="9525" marB="0"/>
                </a:tc>
                <a:tc>
                  <a:txBody>
                    <a:bodyPr/>
                    <a:lstStyle/>
                    <a:p>
                      <a:pPr algn="l" fontAlgn="b"/>
                      <a:r>
                        <a:rPr lang="en-US" sz="2200" b="0" u="none" strike="noStrike" dirty="0">
                          <a:solidFill>
                            <a:srgbClr val="000000"/>
                          </a:solidFill>
                          <a:effectLst/>
                        </a:rPr>
                        <a:t>Private tutor received a meeting request for the scheduled time.</a:t>
                      </a:r>
                      <a:endParaRPr lang="en-US" sz="2200" b="0" i="0" u="none" strike="noStrike" dirty="0">
                        <a:solidFill>
                          <a:srgbClr val="000000"/>
                        </a:solidFill>
                        <a:effectLst/>
                        <a:latin typeface="Corbel (Body)"/>
                      </a:endParaRPr>
                    </a:p>
                  </a:txBody>
                  <a:tcPr marL="9525" marR="9525" marT="9525" marB="0"/>
                </a:tc>
                <a:tc>
                  <a:txBody>
                    <a:bodyPr/>
                    <a:lstStyle/>
                    <a:p>
                      <a:pPr algn="l" fontAlgn="b"/>
                      <a:r>
                        <a:rPr lang="en-US" sz="2200" b="0" u="none" strike="noStrike" dirty="0">
                          <a:solidFill>
                            <a:srgbClr val="000000"/>
                          </a:solidFill>
                          <a:effectLst/>
                        </a:rPr>
                        <a:t>Pass</a:t>
                      </a:r>
                      <a:endParaRPr lang="en-US" sz="2200" b="0" i="0" u="none" strike="noStrike" dirty="0">
                        <a:solidFill>
                          <a:srgbClr val="000000"/>
                        </a:solidFill>
                        <a:effectLst/>
                        <a:latin typeface="Corbel (Body)"/>
                      </a:endParaRPr>
                    </a:p>
                  </a:txBody>
                  <a:tcPr marL="9525" marR="9525" marT="9525" marB="0"/>
                </a:tc>
                <a:extLst>
                  <a:ext uri="{0D108BD9-81ED-4DB2-BD59-A6C34878D82A}">
                    <a16:rowId xmlns:a16="http://schemas.microsoft.com/office/drawing/2014/main" val="2351189387"/>
                  </a:ext>
                </a:extLst>
              </a:tr>
              <a:tr h="1405233">
                <a:tc>
                  <a:txBody>
                    <a:bodyPr/>
                    <a:lstStyle/>
                    <a:p>
                      <a:pPr marL="0" algn="l" defTabSz="457200" rtl="0" eaLnBrk="1" fontAlgn="b" latinLnBrk="0" hangingPunct="1"/>
                      <a:r>
                        <a:rPr lang="en-US" sz="2200" b="1" u="none" strike="noStrike" kern="1200" dirty="0" err="1">
                          <a:solidFill>
                            <a:schemeClr val="tx1"/>
                          </a:solidFill>
                          <a:effectLst/>
                          <a:latin typeface="+mn-lt"/>
                          <a:ea typeface="+mn-ea"/>
                          <a:cs typeface="+mn-cs"/>
                        </a:rPr>
                        <a:t>SearchSuitablePrivateTutors</a:t>
                      </a:r>
                      <a:endParaRPr lang="en-US" sz="2200" b="1" u="none" strike="noStrike" kern="1200" dirty="0">
                        <a:solidFill>
                          <a:schemeClr val="tx1"/>
                        </a:solidFill>
                        <a:effectLst/>
                        <a:latin typeface="+mn-lt"/>
                        <a:ea typeface="+mn-ea"/>
                        <a:cs typeface="+mn-cs"/>
                      </a:endParaRPr>
                    </a:p>
                  </a:txBody>
                  <a:tcPr marL="9525" marR="9525" marT="9525" marB="0"/>
                </a:tc>
                <a:tc>
                  <a:txBody>
                    <a:bodyPr/>
                    <a:lstStyle/>
                    <a:p>
                      <a:pPr marL="0" algn="l" defTabSz="457200" rtl="0" eaLnBrk="1" fontAlgn="b" latinLnBrk="0" hangingPunct="1"/>
                      <a:r>
                        <a:rPr lang="en-US" sz="2200" b="0" u="none" strike="noStrike" kern="1200" dirty="0">
                          <a:solidFill>
                            <a:srgbClr val="000000"/>
                          </a:solidFill>
                          <a:effectLst/>
                          <a:latin typeface="+mn-lt"/>
                          <a:ea typeface="+mn-ea"/>
                          <a:cs typeface="+mn-cs"/>
                        </a:rPr>
                        <a:t>After searching for a course, the system offers according to his properties the top suitable private tutors.</a:t>
                      </a:r>
                    </a:p>
                  </a:txBody>
                  <a:tcPr marL="9525" marR="9525" marT="9525" marB="0"/>
                </a:tc>
                <a:tc>
                  <a:txBody>
                    <a:bodyPr/>
                    <a:lstStyle/>
                    <a:p>
                      <a:pPr marL="0" algn="l" defTabSz="457200" rtl="0" eaLnBrk="1" fontAlgn="b" latinLnBrk="0" hangingPunct="1"/>
                      <a:r>
                        <a:rPr lang="en-US" sz="2200" b="0" u="none" strike="noStrike" kern="1200" dirty="0">
                          <a:solidFill>
                            <a:srgbClr val="000000"/>
                          </a:solidFill>
                          <a:effectLst/>
                          <a:latin typeface="+mn-lt"/>
                          <a:ea typeface="+mn-ea"/>
                          <a:cs typeface="+mn-cs"/>
                        </a:rPr>
                        <a:t>The search results page is ordered by the suitable private tutors matching grade.</a:t>
                      </a:r>
                    </a:p>
                  </a:txBody>
                  <a:tcPr marL="9525" marR="9525" marT="9525" marB="0"/>
                </a:tc>
                <a:tc>
                  <a:txBody>
                    <a:bodyPr/>
                    <a:lstStyle/>
                    <a:p>
                      <a:pPr marL="0" algn="l" defTabSz="457200" rtl="0" eaLnBrk="1" fontAlgn="b" latinLnBrk="0" hangingPunct="1"/>
                      <a:r>
                        <a:rPr lang="en-US" sz="2200" b="0" u="none" strike="noStrike" kern="1200" dirty="0">
                          <a:solidFill>
                            <a:srgbClr val="000000"/>
                          </a:solidFill>
                          <a:effectLst/>
                          <a:latin typeface="+mn-lt"/>
                          <a:ea typeface="+mn-ea"/>
                          <a:cs typeface="+mn-cs"/>
                        </a:rPr>
                        <a:t>Pass</a:t>
                      </a:r>
                    </a:p>
                  </a:txBody>
                  <a:tcPr marL="9525" marR="9525" marT="9525" marB="0"/>
                </a:tc>
                <a:extLst>
                  <a:ext uri="{0D108BD9-81ED-4DB2-BD59-A6C34878D82A}">
                    <a16:rowId xmlns:a16="http://schemas.microsoft.com/office/drawing/2014/main" val="1747662115"/>
                  </a:ext>
                </a:extLst>
              </a:tr>
            </a:tbl>
          </a:graphicData>
        </a:graphic>
      </p:graphicFrame>
    </p:spTree>
    <p:extLst>
      <p:ext uri="{BB962C8B-B14F-4D97-AF65-F5344CB8AC3E}">
        <p14:creationId xmlns:p14="http://schemas.microsoft.com/office/powerpoint/2010/main" val="111906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sz="3200" dirty="0"/>
              <a:t>What's Happening today</a:t>
            </a:r>
            <a:endParaRPr lang="en-US" dirty="0"/>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p:txBody>
          <a:bodyPr>
            <a:normAutofit/>
          </a:bodyPr>
          <a:lstStyle/>
          <a:p>
            <a:r>
              <a:rPr lang="en-US" sz="2400" dirty="0"/>
              <a:t>The private tutor plays a key role in the student experience.</a:t>
            </a:r>
          </a:p>
          <a:p>
            <a:r>
              <a:rPr lang="en-US" sz="2400" dirty="0"/>
              <a:t>Today student</a:t>
            </a:r>
            <a:r>
              <a:rPr lang="en-IL" sz="2400" dirty="0"/>
              <a:t>s</a:t>
            </a:r>
            <a:r>
              <a:rPr lang="en-US" sz="2400" dirty="0"/>
              <a:t> look for private tutors according to previous recommendation.</a:t>
            </a:r>
          </a:p>
          <a:p>
            <a:r>
              <a:rPr lang="en-US" sz="2400" dirty="0"/>
              <a:t>Finding a suitable tutor still takes time and resources for students.</a:t>
            </a:r>
          </a:p>
          <a:p>
            <a:r>
              <a:rPr lang="en-US" sz="2400" dirty="0"/>
              <a:t>Finding a tutor based only on his knowledge is not enough today.</a:t>
            </a:r>
          </a:p>
        </p:txBody>
      </p:sp>
      <p:sp>
        <p:nvSpPr>
          <p:cNvPr id="6" name="Date Placeholder 5">
            <a:extLst>
              <a:ext uri="{FF2B5EF4-FFF2-40B4-BE49-F238E27FC236}">
                <a16:creationId xmlns:a16="http://schemas.microsoft.com/office/drawing/2014/main" id="{626CCDD7-0D93-4308-83B4-BDD23CACAC53}"/>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9AF713DF-05F5-401D-95F2-5370678E27F9}"/>
              </a:ext>
            </a:extLst>
          </p:cNvPr>
          <p:cNvSpPr>
            <a:spLocks noGrp="1"/>
          </p:cNvSpPr>
          <p:nvPr>
            <p:ph type="sldNum" sz="quarter" idx="12"/>
          </p:nvPr>
        </p:nvSpPr>
        <p:spPr/>
        <p:txBody>
          <a:bodyPr/>
          <a:lstStyle/>
          <a:p>
            <a:fld id="{5D99DD2A-B520-4620-9B43-64B657BA2D42}" type="slidenum">
              <a:rPr lang="en-US" noProof="0" smtClean="0"/>
              <a:t>3</a:t>
            </a:fld>
            <a:endParaRPr lang="en-US" noProof="0" dirty="0"/>
          </a:p>
        </p:txBody>
      </p:sp>
      <p:pic>
        <p:nvPicPr>
          <p:cNvPr id="2050" name="Picture 2" descr="Today icon">
            <a:extLst>
              <a:ext uri="{FF2B5EF4-FFF2-40B4-BE49-F238E27FC236}">
                <a16:creationId xmlns:a16="http://schemas.microsoft.com/office/drawing/2014/main" id="{5C12963B-AD46-4FBB-8C94-4DDE7542125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91681" y="780577"/>
            <a:ext cx="800100" cy="80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2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000DACC7-EEF8-42B9-B7D8-EC2A395CC324}"/>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31E6ECC2-76E5-4076-B367-E8995D759B4D}"/>
              </a:ext>
            </a:extLst>
          </p:cNvPr>
          <p:cNvSpPr>
            <a:spLocks noGrp="1"/>
          </p:cNvSpPr>
          <p:nvPr>
            <p:ph type="sldNum" sz="quarter" idx="12"/>
          </p:nvPr>
        </p:nvSpPr>
        <p:spPr/>
        <p:txBody>
          <a:bodyPr/>
          <a:lstStyle/>
          <a:p>
            <a:fld id="{5D99DD2A-B520-4620-9B43-64B657BA2D42}" type="slidenum">
              <a:rPr lang="en-US" noProof="0" smtClean="0"/>
              <a:t>30</a:t>
            </a:fld>
            <a:endParaRPr lang="en-US" noProof="0" dirty="0"/>
          </a:p>
        </p:txBody>
      </p:sp>
      <p:sp>
        <p:nvSpPr>
          <p:cNvPr id="9" name="Date Placeholder 4">
            <a:extLst>
              <a:ext uri="{FF2B5EF4-FFF2-40B4-BE49-F238E27FC236}">
                <a16:creationId xmlns:a16="http://schemas.microsoft.com/office/drawing/2014/main" id="{4A2C1B3F-C1AD-4A10-ADB7-BB2FCB5EC74A}"/>
              </a:ext>
            </a:extLst>
          </p:cNvPr>
          <p:cNvSpPr txBox="1">
            <a:spLocks/>
          </p:cNvSpPr>
          <p:nvPr/>
        </p:nvSpPr>
        <p:spPr>
          <a:xfrm>
            <a:off x="7649029" y="6480175"/>
            <a:ext cx="1847183"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Testing Results</a:t>
            </a:r>
          </a:p>
        </p:txBody>
      </p:sp>
      <p:graphicFrame>
        <p:nvGraphicFramePr>
          <p:cNvPr id="3" name="Table 2">
            <a:extLst>
              <a:ext uri="{FF2B5EF4-FFF2-40B4-BE49-F238E27FC236}">
                <a16:creationId xmlns:a16="http://schemas.microsoft.com/office/drawing/2014/main" id="{B49F4677-55EC-4C7E-8274-86971F0A7736}"/>
              </a:ext>
            </a:extLst>
          </p:cNvPr>
          <p:cNvGraphicFramePr>
            <a:graphicFrameLocks noGrp="1"/>
          </p:cNvGraphicFramePr>
          <p:nvPr>
            <p:extLst>
              <p:ext uri="{D42A27DB-BD31-4B8C-83A1-F6EECF244321}">
                <p14:modId xmlns:p14="http://schemas.microsoft.com/office/powerpoint/2010/main" val="78826144"/>
              </p:ext>
            </p:extLst>
          </p:nvPr>
        </p:nvGraphicFramePr>
        <p:xfrm>
          <a:off x="0" y="1062990"/>
          <a:ext cx="12192000" cy="4732020"/>
        </p:xfrm>
        <a:graphic>
          <a:graphicData uri="http://schemas.openxmlformats.org/drawingml/2006/table">
            <a:tbl>
              <a:tblPr firstRow="1" firstCol="1" bandRow="1">
                <a:tableStyleId>{F5AB1C69-6EDB-4FF4-983F-18BD219EF322}</a:tableStyleId>
              </a:tblPr>
              <a:tblGrid>
                <a:gridCol w="2569029">
                  <a:extLst>
                    <a:ext uri="{9D8B030D-6E8A-4147-A177-3AD203B41FA5}">
                      <a16:colId xmlns:a16="http://schemas.microsoft.com/office/drawing/2014/main" val="3412805090"/>
                    </a:ext>
                  </a:extLst>
                </a:gridCol>
                <a:gridCol w="4717142">
                  <a:extLst>
                    <a:ext uri="{9D8B030D-6E8A-4147-A177-3AD203B41FA5}">
                      <a16:colId xmlns:a16="http://schemas.microsoft.com/office/drawing/2014/main" val="3652745548"/>
                    </a:ext>
                  </a:extLst>
                </a:gridCol>
                <a:gridCol w="3556000">
                  <a:extLst>
                    <a:ext uri="{9D8B030D-6E8A-4147-A177-3AD203B41FA5}">
                      <a16:colId xmlns:a16="http://schemas.microsoft.com/office/drawing/2014/main" val="232943901"/>
                    </a:ext>
                  </a:extLst>
                </a:gridCol>
                <a:gridCol w="1349829">
                  <a:extLst>
                    <a:ext uri="{9D8B030D-6E8A-4147-A177-3AD203B41FA5}">
                      <a16:colId xmlns:a16="http://schemas.microsoft.com/office/drawing/2014/main" val="3767835018"/>
                    </a:ext>
                  </a:extLst>
                </a:gridCol>
              </a:tblGrid>
              <a:tr h="228974">
                <a:tc>
                  <a:txBody>
                    <a:bodyPr/>
                    <a:lstStyle/>
                    <a:p>
                      <a:pPr algn="ctr" fontAlgn="b"/>
                      <a:r>
                        <a:rPr lang="en-US" sz="2200" b="1" u="none" strike="noStrike" dirty="0">
                          <a:solidFill>
                            <a:schemeClr val="tx1"/>
                          </a:solidFill>
                          <a:effectLst/>
                        </a:rPr>
                        <a:t>Test ID</a:t>
                      </a:r>
                      <a:endParaRPr lang="en-US" sz="2200" b="1" i="0" u="none" strike="noStrike" dirty="0">
                        <a:solidFill>
                          <a:schemeClr val="tx1"/>
                        </a:solidFill>
                        <a:effectLst/>
                        <a:latin typeface="Corbel (Body)"/>
                      </a:endParaRPr>
                    </a:p>
                  </a:txBody>
                  <a:tcPr marL="9525" marR="9525" marT="9525" marB="0"/>
                </a:tc>
                <a:tc>
                  <a:txBody>
                    <a:bodyPr/>
                    <a:lstStyle/>
                    <a:p>
                      <a:pPr algn="ctr" fontAlgn="b"/>
                      <a:r>
                        <a:rPr lang="en-US" sz="2200" b="1" u="none" strike="noStrike">
                          <a:solidFill>
                            <a:schemeClr val="tx1"/>
                          </a:solidFill>
                          <a:effectLst/>
                        </a:rPr>
                        <a:t>Description</a:t>
                      </a:r>
                      <a:endParaRPr lang="en-US" sz="2200" b="1" i="0" u="none" strike="noStrike">
                        <a:solidFill>
                          <a:schemeClr val="tx1"/>
                        </a:solidFill>
                        <a:effectLst/>
                        <a:latin typeface="Corbel (Body)"/>
                      </a:endParaRPr>
                    </a:p>
                  </a:txBody>
                  <a:tcPr marL="9525" marR="9525" marT="9525" marB="0"/>
                </a:tc>
                <a:tc>
                  <a:txBody>
                    <a:bodyPr/>
                    <a:lstStyle/>
                    <a:p>
                      <a:pPr algn="ctr" fontAlgn="b"/>
                      <a:r>
                        <a:rPr lang="en-US" sz="2200" b="1" u="none" strike="noStrike">
                          <a:solidFill>
                            <a:schemeClr val="tx1"/>
                          </a:solidFill>
                          <a:effectLst/>
                        </a:rPr>
                        <a:t>Expected results</a:t>
                      </a:r>
                      <a:endParaRPr lang="en-US" sz="2200" b="1" i="0" u="none" strike="noStrike">
                        <a:solidFill>
                          <a:schemeClr val="tx1"/>
                        </a:solidFill>
                        <a:effectLst/>
                        <a:latin typeface="Corbel (Body)"/>
                      </a:endParaRPr>
                    </a:p>
                  </a:txBody>
                  <a:tcPr marL="9525" marR="9525" marT="9525" marB="0"/>
                </a:tc>
                <a:tc>
                  <a:txBody>
                    <a:bodyPr/>
                    <a:lstStyle/>
                    <a:p>
                      <a:pPr algn="ctr" fontAlgn="b"/>
                      <a:r>
                        <a:rPr lang="en-US" sz="2200" b="1" u="none" strike="noStrike" dirty="0">
                          <a:solidFill>
                            <a:schemeClr val="tx1"/>
                          </a:solidFill>
                          <a:effectLst/>
                        </a:rPr>
                        <a:t>Actual Results</a:t>
                      </a:r>
                      <a:endParaRPr lang="en-US" sz="2200" b="1" i="0" u="none" strike="noStrike" dirty="0">
                        <a:solidFill>
                          <a:schemeClr val="tx1"/>
                        </a:solidFill>
                        <a:effectLst/>
                        <a:latin typeface="Corbel (Body)"/>
                      </a:endParaRPr>
                    </a:p>
                  </a:txBody>
                  <a:tcPr marL="9525" marR="9525" marT="9525" marB="0"/>
                </a:tc>
                <a:extLst>
                  <a:ext uri="{0D108BD9-81ED-4DB2-BD59-A6C34878D82A}">
                    <a16:rowId xmlns:a16="http://schemas.microsoft.com/office/drawing/2014/main" val="2007687723"/>
                  </a:ext>
                </a:extLst>
              </a:tr>
              <a:tr h="674272">
                <a:tc>
                  <a:txBody>
                    <a:bodyPr/>
                    <a:lstStyle/>
                    <a:p>
                      <a:pPr marL="0" algn="l" defTabSz="457200" rtl="0" eaLnBrk="1" fontAlgn="b" latinLnBrk="0" hangingPunct="1"/>
                      <a:r>
                        <a:rPr lang="en-US" sz="2200" b="1" u="none" strike="noStrike" kern="1200" dirty="0" err="1">
                          <a:solidFill>
                            <a:schemeClr val="tx1"/>
                          </a:solidFill>
                          <a:effectLst/>
                          <a:latin typeface="+mn-lt"/>
                          <a:ea typeface="+mn-ea"/>
                          <a:cs typeface="+mn-cs"/>
                        </a:rPr>
                        <a:t>ReceiveMeetingRequest</a:t>
                      </a:r>
                      <a:endParaRPr lang="en-US" sz="2200" b="1" u="none" strike="noStrike" kern="1200" dirty="0">
                        <a:solidFill>
                          <a:schemeClr val="tx1"/>
                        </a:solidFill>
                        <a:effectLst/>
                        <a:latin typeface="+mn-lt"/>
                        <a:ea typeface="+mn-ea"/>
                        <a:cs typeface="+mn-cs"/>
                      </a:endParaRPr>
                    </a:p>
                  </a:txBody>
                  <a:tcPr marL="9525" marR="9525" marT="9525" marB="0"/>
                </a:tc>
                <a:tc>
                  <a:txBody>
                    <a:bodyPr/>
                    <a:lstStyle/>
                    <a:p>
                      <a:pPr marL="0" algn="l" defTabSz="457200" rtl="0" eaLnBrk="1" fontAlgn="b" latinLnBrk="0" hangingPunct="1"/>
                      <a:r>
                        <a:rPr lang="en-US" sz="2200" b="0" u="none" strike="noStrike" kern="1200" dirty="0">
                          <a:solidFill>
                            <a:srgbClr val="000000"/>
                          </a:solidFill>
                          <a:effectLst/>
                          <a:latin typeface="+mn-lt"/>
                          <a:ea typeface="+mn-ea"/>
                          <a:cs typeface="+mn-cs"/>
                        </a:rPr>
                        <a:t>Once student send a meeting request, the request will be sent to the selected private tutor.</a:t>
                      </a:r>
                    </a:p>
                  </a:txBody>
                  <a:tcPr marL="9525" marR="9525" marT="9525" marB="0"/>
                </a:tc>
                <a:tc>
                  <a:txBody>
                    <a:bodyPr/>
                    <a:lstStyle/>
                    <a:p>
                      <a:pPr marL="0" algn="l" defTabSz="457200" rtl="0" eaLnBrk="1" fontAlgn="b" latinLnBrk="0" hangingPunct="1"/>
                      <a:r>
                        <a:rPr lang="en-US" sz="2200" b="0" u="none" strike="noStrike" kern="1200">
                          <a:solidFill>
                            <a:srgbClr val="000000"/>
                          </a:solidFill>
                          <a:effectLst/>
                          <a:latin typeface="+mn-lt"/>
                          <a:ea typeface="+mn-ea"/>
                          <a:cs typeface="+mn-cs"/>
                        </a:rPr>
                        <a:t>The meeting request has been added to the private tutor meeting page.</a:t>
                      </a:r>
                    </a:p>
                  </a:txBody>
                  <a:tcPr marL="9525" marR="9525" marT="9525" marB="0"/>
                </a:tc>
                <a:tc>
                  <a:txBody>
                    <a:bodyPr/>
                    <a:lstStyle/>
                    <a:p>
                      <a:pPr marL="0" algn="l" defTabSz="457200" rtl="0" eaLnBrk="1" fontAlgn="b" latinLnBrk="0" hangingPunct="1"/>
                      <a:r>
                        <a:rPr lang="en-US" sz="2200" b="0" u="none" strike="noStrike" kern="1200">
                          <a:solidFill>
                            <a:srgbClr val="000000"/>
                          </a:solidFill>
                          <a:effectLst/>
                          <a:latin typeface="+mn-lt"/>
                          <a:ea typeface="+mn-ea"/>
                          <a:cs typeface="+mn-cs"/>
                        </a:rPr>
                        <a:t>Pass</a:t>
                      </a:r>
                    </a:p>
                  </a:txBody>
                  <a:tcPr marL="9525" marR="9525" marT="9525" marB="0"/>
                </a:tc>
                <a:extLst>
                  <a:ext uri="{0D108BD9-81ED-4DB2-BD59-A6C34878D82A}">
                    <a16:rowId xmlns:a16="http://schemas.microsoft.com/office/drawing/2014/main" val="2970163913"/>
                  </a:ext>
                </a:extLst>
              </a:tr>
              <a:tr h="1119569">
                <a:tc>
                  <a:txBody>
                    <a:bodyPr/>
                    <a:lstStyle/>
                    <a:p>
                      <a:pPr marL="0" algn="l" defTabSz="457200" rtl="0" eaLnBrk="1" fontAlgn="b" latinLnBrk="0" hangingPunct="1"/>
                      <a:r>
                        <a:rPr lang="en-US" sz="2200" b="1" u="none" strike="noStrike" kern="1200">
                          <a:solidFill>
                            <a:schemeClr val="tx1"/>
                          </a:solidFill>
                          <a:effectLst/>
                          <a:latin typeface="+mn-lt"/>
                          <a:ea typeface="+mn-ea"/>
                          <a:cs typeface="+mn-cs"/>
                        </a:rPr>
                        <a:t>AddTeachingCourse</a:t>
                      </a:r>
                    </a:p>
                  </a:txBody>
                  <a:tcPr marL="9525" marR="9525" marT="9525" marB="0"/>
                </a:tc>
                <a:tc>
                  <a:txBody>
                    <a:bodyPr/>
                    <a:lstStyle/>
                    <a:p>
                      <a:pPr marL="0" algn="l" defTabSz="457200" rtl="0" eaLnBrk="1" fontAlgn="b" latinLnBrk="0" hangingPunct="1"/>
                      <a:r>
                        <a:rPr lang="en-US" sz="2200" b="0" u="none" strike="noStrike" kern="1200" dirty="0">
                          <a:solidFill>
                            <a:srgbClr val="000000"/>
                          </a:solidFill>
                          <a:effectLst/>
                          <a:latin typeface="+mn-lt"/>
                          <a:ea typeface="+mn-ea"/>
                          <a:cs typeface="+mn-cs"/>
                        </a:rPr>
                        <a:t>When the private tutor registers or he want to add more information about himself, he can add teaching courses to increase his options of teaching.</a:t>
                      </a:r>
                    </a:p>
                  </a:txBody>
                  <a:tcPr marL="9525" marR="9525" marT="9525" marB="0"/>
                </a:tc>
                <a:tc>
                  <a:txBody>
                    <a:bodyPr/>
                    <a:lstStyle/>
                    <a:p>
                      <a:pPr marL="0" algn="l" defTabSz="457200" rtl="0" eaLnBrk="1" fontAlgn="b" latinLnBrk="0" hangingPunct="1"/>
                      <a:r>
                        <a:rPr lang="en-US" sz="2200" b="0" u="none" strike="noStrike" kern="1200">
                          <a:solidFill>
                            <a:srgbClr val="000000"/>
                          </a:solidFill>
                          <a:effectLst/>
                          <a:latin typeface="+mn-lt"/>
                          <a:ea typeface="+mn-ea"/>
                          <a:cs typeface="+mn-cs"/>
                        </a:rPr>
                        <a:t>When searching for the newly added course, the system will calculate the matching grade of this private tutor.</a:t>
                      </a:r>
                    </a:p>
                  </a:txBody>
                  <a:tcPr marL="9525" marR="9525" marT="9525" marB="0"/>
                </a:tc>
                <a:tc>
                  <a:txBody>
                    <a:bodyPr/>
                    <a:lstStyle/>
                    <a:p>
                      <a:pPr marL="0" algn="l" defTabSz="457200" rtl="0" eaLnBrk="1" fontAlgn="b" latinLnBrk="0" hangingPunct="1"/>
                      <a:r>
                        <a:rPr lang="en-US" sz="2200" b="0" u="none" strike="noStrike" kern="1200">
                          <a:solidFill>
                            <a:srgbClr val="000000"/>
                          </a:solidFill>
                          <a:effectLst/>
                          <a:latin typeface="+mn-lt"/>
                          <a:ea typeface="+mn-ea"/>
                          <a:cs typeface="+mn-cs"/>
                        </a:rPr>
                        <a:t>Pass</a:t>
                      </a:r>
                    </a:p>
                  </a:txBody>
                  <a:tcPr marL="9525" marR="9525" marT="9525" marB="0"/>
                </a:tc>
                <a:extLst>
                  <a:ext uri="{0D108BD9-81ED-4DB2-BD59-A6C34878D82A}">
                    <a16:rowId xmlns:a16="http://schemas.microsoft.com/office/drawing/2014/main" val="819504005"/>
                  </a:ext>
                </a:extLst>
              </a:tr>
              <a:tr h="1564867">
                <a:tc>
                  <a:txBody>
                    <a:bodyPr/>
                    <a:lstStyle/>
                    <a:p>
                      <a:pPr marL="0" algn="l" defTabSz="457200" rtl="0" eaLnBrk="1" fontAlgn="b" latinLnBrk="0" hangingPunct="1"/>
                      <a:r>
                        <a:rPr lang="en-US" sz="2200" b="1" u="none" strike="noStrike" kern="1200">
                          <a:solidFill>
                            <a:schemeClr val="tx1"/>
                          </a:solidFill>
                          <a:effectLst/>
                          <a:latin typeface="+mn-lt"/>
                          <a:ea typeface="+mn-ea"/>
                          <a:cs typeface="+mn-cs"/>
                        </a:rPr>
                        <a:t>AddCertificate</a:t>
                      </a:r>
                    </a:p>
                  </a:txBody>
                  <a:tcPr marL="9525" marR="9525" marT="9525" marB="0"/>
                </a:tc>
                <a:tc>
                  <a:txBody>
                    <a:bodyPr/>
                    <a:lstStyle/>
                    <a:p>
                      <a:pPr marL="0" algn="l" defTabSz="457200" rtl="0" eaLnBrk="1" fontAlgn="b" latinLnBrk="0" hangingPunct="1"/>
                      <a:r>
                        <a:rPr lang="en-US" sz="2200" b="0" u="none" strike="noStrike" kern="1200">
                          <a:solidFill>
                            <a:srgbClr val="000000"/>
                          </a:solidFill>
                          <a:effectLst/>
                          <a:latin typeface="+mn-lt"/>
                          <a:ea typeface="+mn-ea"/>
                          <a:cs typeface="+mn-cs"/>
                        </a:rPr>
                        <a:t>When the private tutor registers or he want to add more information about himself, he can add certificate to increase his options of teaching.</a:t>
                      </a:r>
                    </a:p>
                  </a:txBody>
                  <a:tcPr marL="9525" marR="9525" marT="9525" marB="0"/>
                </a:tc>
                <a:tc>
                  <a:txBody>
                    <a:bodyPr/>
                    <a:lstStyle/>
                    <a:p>
                      <a:pPr marL="0" algn="l" defTabSz="457200" rtl="0" eaLnBrk="1" fontAlgn="b" latinLnBrk="0" hangingPunct="1"/>
                      <a:r>
                        <a:rPr lang="en-US" sz="2200" b="0" u="none" strike="noStrike" kern="1200" dirty="0">
                          <a:solidFill>
                            <a:srgbClr val="000000"/>
                          </a:solidFill>
                          <a:effectLst/>
                          <a:latin typeface="+mn-lt"/>
                          <a:ea typeface="+mn-ea"/>
                          <a:cs typeface="+mn-cs"/>
                        </a:rPr>
                        <a:t>When searching for some course with the new certificate, the system shows the new certificate for the private tutor.</a:t>
                      </a:r>
                    </a:p>
                  </a:txBody>
                  <a:tcPr marL="9525" marR="9525" marT="9525" marB="0"/>
                </a:tc>
                <a:tc>
                  <a:txBody>
                    <a:bodyPr/>
                    <a:lstStyle/>
                    <a:p>
                      <a:pPr marL="0" algn="l" defTabSz="457200" rtl="0" eaLnBrk="1" fontAlgn="b" latinLnBrk="0" hangingPunct="1"/>
                      <a:r>
                        <a:rPr lang="en-US" sz="2200" b="0" u="none" strike="noStrike" kern="1200" dirty="0">
                          <a:solidFill>
                            <a:srgbClr val="000000"/>
                          </a:solidFill>
                          <a:effectLst/>
                          <a:latin typeface="+mn-lt"/>
                          <a:ea typeface="+mn-ea"/>
                          <a:cs typeface="+mn-cs"/>
                        </a:rPr>
                        <a:t>Pass</a:t>
                      </a:r>
                    </a:p>
                  </a:txBody>
                  <a:tcPr marL="9525" marR="9525" marT="9525" marB="0"/>
                </a:tc>
                <a:extLst>
                  <a:ext uri="{0D108BD9-81ED-4DB2-BD59-A6C34878D82A}">
                    <a16:rowId xmlns:a16="http://schemas.microsoft.com/office/drawing/2014/main" val="2351189387"/>
                  </a:ext>
                </a:extLst>
              </a:tr>
            </a:tbl>
          </a:graphicData>
        </a:graphic>
      </p:graphicFrame>
    </p:spTree>
    <p:extLst>
      <p:ext uri="{BB962C8B-B14F-4D97-AF65-F5344CB8AC3E}">
        <p14:creationId xmlns:p14="http://schemas.microsoft.com/office/powerpoint/2010/main" val="3768985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31</a:t>
            </a:fld>
            <a:endParaRPr lang="en-US" noProof="0" dirty="0"/>
          </a:p>
        </p:txBody>
      </p:sp>
      <p:sp>
        <p:nvSpPr>
          <p:cNvPr id="7" name="Date Placeholder 4">
            <a:extLst>
              <a:ext uri="{FF2B5EF4-FFF2-40B4-BE49-F238E27FC236}">
                <a16:creationId xmlns:a16="http://schemas.microsoft.com/office/drawing/2014/main" id="{77DC43FE-3D4B-441D-814D-30FAA9DD7CE3}"/>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Conclusions</a:t>
            </a:r>
          </a:p>
        </p:txBody>
      </p:sp>
      <p:sp>
        <p:nvSpPr>
          <p:cNvPr id="11" name="Title 1">
            <a:extLst>
              <a:ext uri="{FF2B5EF4-FFF2-40B4-BE49-F238E27FC236}">
                <a16:creationId xmlns:a16="http://schemas.microsoft.com/office/drawing/2014/main" id="{5C5798FC-FAF0-45BA-9780-00781C0FCD1F}"/>
              </a:ext>
            </a:extLst>
          </p:cNvPr>
          <p:cNvSpPr>
            <a:spLocks noGrp="1"/>
          </p:cNvSpPr>
          <p:nvPr>
            <p:ph type="title"/>
          </p:nvPr>
        </p:nvSpPr>
        <p:spPr>
          <a:xfrm>
            <a:off x="685801" y="609600"/>
            <a:ext cx="8439149" cy="1260000"/>
          </a:xfrm>
        </p:spPr>
        <p:txBody>
          <a:bodyPr/>
          <a:lstStyle/>
          <a:p>
            <a:pPr lvl="0" defTabSz="1066800">
              <a:lnSpc>
                <a:spcPct val="90000"/>
              </a:lnSpc>
              <a:spcAft>
                <a:spcPct val="35000"/>
              </a:spcAft>
            </a:pPr>
            <a:r>
              <a:rPr lang="en-US" sz="3200" dirty="0"/>
              <a:t>Conclusions</a:t>
            </a:r>
          </a:p>
        </p:txBody>
      </p:sp>
      <p:pic>
        <p:nvPicPr>
          <p:cNvPr id="12" name="Picture 4" descr="Download Free png Icon Update Png Vector, Clipart, PSD - peoplepng ...">
            <a:extLst>
              <a:ext uri="{FF2B5EF4-FFF2-40B4-BE49-F238E27FC236}">
                <a16:creationId xmlns:a16="http://schemas.microsoft.com/office/drawing/2014/main" id="{B2D8D00C-5828-4D1C-834F-6C15980F438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24950" y="771262"/>
            <a:ext cx="866562" cy="866562"/>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E84B65EA-24C6-4F4E-96E6-53DA0C917006}"/>
              </a:ext>
            </a:extLst>
          </p:cNvPr>
          <p:cNvSpPr>
            <a:spLocks noGrp="1"/>
          </p:cNvSpPr>
          <p:nvPr>
            <p:ph idx="1"/>
          </p:nvPr>
        </p:nvSpPr>
        <p:spPr>
          <a:xfrm>
            <a:off x="685800" y="1870075"/>
            <a:ext cx="10841038" cy="3921125"/>
          </a:xfrm>
        </p:spPr>
        <p:txBody>
          <a:bodyPr>
            <a:noAutofit/>
          </a:bodyPr>
          <a:lstStyle/>
          <a:p>
            <a:r>
              <a:rPr lang="en-US" sz="2400" dirty="0">
                <a:latin typeface="+mj-lt"/>
              </a:rPr>
              <a:t>Reliability of the users – change in weights and answers vector for better system reliability</a:t>
            </a:r>
            <a:r>
              <a:rPr lang="en-IL" sz="2400" dirty="0">
                <a:latin typeface="+mj-lt"/>
              </a:rPr>
              <a:t>.</a:t>
            </a:r>
            <a:endParaRPr lang="en-US" sz="2400" dirty="0">
              <a:latin typeface="+mj-lt"/>
            </a:endParaRPr>
          </a:p>
          <a:p>
            <a:r>
              <a:rPr lang="en-US" sz="2400" dirty="0">
                <a:latin typeface="+mj-lt"/>
              </a:rPr>
              <a:t>The weights and the answers vector changes according to the feedback and effects the matching grades for all the users</a:t>
            </a:r>
            <a:r>
              <a:rPr lang="en-IL" sz="2400" dirty="0">
                <a:latin typeface="+mj-lt"/>
              </a:rPr>
              <a:t>.</a:t>
            </a:r>
            <a:endParaRPr lang="en-US" sz="2400" dirty="0">
              <a:latin typeface="+mj-lt"/>
            </a:endParaRPr>
          </a:p>
          <a:p>
            <a:r>
              <a:rPr lang="en-US" sz="2400" dirty="0">
                <a:latin typeface="+mj-lt"/>
              </a:rPr>
              <a:t>We have decided to avoid non-results</a:t>
            </a:r>
            <a:r>
              <a:rPr lang="en-IL" sz="2400" dirty="0">
                <a:latin typeface="+mj-lt"/>
              </a:rPr>
              <a:t>.</a:t>
            </a:r>
            <a:endParaRPr lang="en-US" sz="2400" dirty="0">
              <a:latin typeface="+mj-lt"/>
            </a:endParaRPr>
          </a:p>
          <a:p>
            <a:r>
              <a:rPr lang="en-US" sz="2400" dirty="0">
                <a:latin typeface="+mj-lt"/>
              </a:rPr>
              <a:t>Trial period including real users required in order to evaluate the system</a:t>
            </a:r>
            <a:r>
              <a:rPr lang="en-IL" sz="2400" dirty="0">
                <a:latin typeface="+mj-lt"/>
              </a:rPr>
              <a:t>.</a:t>
            </a:r>
            <a:endParaRPr lang="en-US" sz="2400" dirty="0">
              <a:latin typeface="+mj-lt"/>
            </a:endParaRPr>
          </a:p>
          <a:p>
            <a:r>
              <a:rPr lang="en-US" sz="2400" dirty="0">
                <a:latin typeface="+mj-lt"/>
              </a:rPr>
              <a:t>The application can be used for various uses that are not profitable</a:t>
            </a:r>
            <a:r>
              <a:rPr lang="en-IL" sz="2400" dirty="0">
                <a:latin typeface="+mj-lt"/>
              </a:rPr>
              <a:t>.</a:t>
            </a:r>
            <a:endParaRPr lang="en-US" sz="2400" dirty="0">
              <a:latin typeface="+mj-lt"/>
            </a:endParaRPr>
          </a:p>
        </p:txBody>
      </p:sp>
    </p:spTree>
    <p:extLst>
      <p:ext uri="{BB962C8B-B14F-4D97-AF65-F5344CB8AC3E}">
        <p14:creationId xmlns:p14="http://schemas.microsoft.com/office/powerpoint/2010/main" val="1692434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noAutofit/>
          </a:bodyPr>
          <a:lstStyle/>
          <a:p>
            <a:pPr algn="ctr"/>
            <a:r>
              <a:rPr lang="en-US" sz="12000" dirty="0"/>
              <a:t>Q &amp; A</a:t>
            </a:r>
          </a:p>
        </p:txBody>
      </p:sp>
      <p:sp>
        <p:nvSpPr>
          <p:cNvPr id="4" name="Date Placeholder 3">
            <a:extLst>
              <a:ext uri="{FF2B5EF4-FFF2-40B4-BE49-F238E27FC236}">
                <a16:creationId xmlns:a16="http://schemas.microsoft.com/office/drawing/2014/main" id="{94E641C5-A008-4169-83A3-BD3F0135BAC4}"/>
              </a:ext>
            </a:extLst>
          </p:cNvPr>
          <p:cNvSpPr>
            <a:spLocks noGrp="1"/>
          </p:cNvSpPr>
          <p:nvPr>
            <p:ph type="dt" sz="half" idx="10"/>
          </p:nvPr>
        </p:nvSpPr>
        <p:spPr/>
        <p:txBody>
          <a:bodyPr/>
          <a:lstStyle/>
          <a:p>
            <a:r>
              <a:rPr lang="en-US" noProof="0" dirty="0"/>
              <a:t>01/18/2021</a:t>
            </a:r>
          </a:p>
        </p:txBody>
      </p:sp>
      <p:sp>
        <p:nvSpPr>
          <p:cNvPr id="5" name="Slide Number Placeholder 4">
            <a:extLst>
              <a:ext uri="{FF2B5EF4-FFF2-40B4-BE49-F238E27FC236}">
                <a16:creationId xmlns:a16="http://schemas.microsoft.com/office/drawing/2014/main" id="{FC5A78FE-6F15-465A-9E94-02702B20235D}"/>
              </a:ext>
            </a:extLst>
          </p:cNvPr>
          <p:cNvSpPr>
            <a:spLocks noGrp="1"/>
          </p:cNvSpPr>
          <p:nvPr>
            <p:ph type="sldNum" sz="quarter" idx="12"/>
          </p:nvPr>
        </p:nvSpPr>
        <p:spPr/>
        <p:txBody>
          <a:bodyPr/>
          <a:lstStyle/>
          <a:p>
            <a:fld id="{5D99DD2A-B520-4620-9B43-64B657BA2D42}" type="slidenum">
              <a:rPr lang="en-US" noProof="0" smtClean="0"/>
              <a:t>32</a:t>
            </a:fld>
            <a:endParaRPr lang="en-US" noProof="0" dirty="0"/>
          </a:p>
        </p:txBody>
      </p:sp>
    </p:spTree>
    <p:extLst>
      <p:ext uri="{BB962C8B-B14F-4D97-AF65-F5344CB8AC3E}">
        <p14:creationId xmlns:p14="http://schemas.microsoft.com/office/powerpoint/2010/main" val="134393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9E97D502-998B-4FB6-9529-E312C60FB50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4143375" y="609599"/>
            <a:ext cx="970748" cy="970748"/>
          </a:xfrm>
          <a:prstGeom prst="rect">
            <a:avLst/>
          </a:prstGeom>
        </p:spPr>
      </p:pic>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3457574" cy="1260000"/>
          </a:xfrm>
        </p:spPr>
        <p:txBody>
          <a:bodyPr/>
          <a:lstStyle/>
          <a:p>
            <a:r>
              <a:rPr lang="en-US" sz="3200" dirty="0"/>
              <a:t>Motivation</a:t>
            </a:r>
            <a:endParaRPr lang="en-US" dirty="0"/>
          </a:p>
        </p:txBody>
      </p:sp>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p:txBody>
          <a:bodyPr>
            <a:normAutofit/>
          </a:bodyPr>
          <a:lstStyle/>
          <a:p>
            <a:r>
              <a:rPr lang="en-US" sz="2400" dirty="0"/>
              <a:t>Finding the most suitable private tutor for a student.</a:t>
            </a:r>
          </a:p>
          <a:p>
            <a:r>
              <a:rPr lang="en-US" sz="2400" dirty="0"/>
              <a:t>We plan on saving resources and effort for the students by filtering tutors and reducing the number of unsuccessful meetings.</a:t>
            </a:r>
          </a:p>
        </p:txBody>
      </p:sp>
      <p:sp>
        <p:nvSpPr>
          <p:cNvPr id="6" name="Date Placeholder 5">
            <a:extLst>
              <a:ext uri="{FF2B5EF4-FFF2-40B4-BE49-F238E27FC236}">
                <a16:creationId xmlns:a16="http://schemas.microsoft.com/office/drawing/2014/main" id="{626CCDD7-0D93-4308-83B4-BDD23CACAC53}"/>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9AF713DF-05F5-401D-95F2-5370678E27F9}"/>
              </a:ext>
            </a:extLst>
          </p:cNvPr>
          <p:cNvSpPr>
            <a:spLocks noGrp="1"/>
          </p:cNvSpPr>
          <p:nvPr>
            <p:ph type="sldNum" sz="quarter" idx="12"/>
          </p:nvPr>
        </p:nvSpPr>
        <p:spPr/>
        <p:txBody>
          <a:bodyPr/>
          <a:lstStyle/>
          <a:p>
            <a:fld id="{5D99DD2A-B520-4620-9B43-64B657BA2D42}" type="slidenum">
              <a:rPr lang="en-US" noProof="0" smtClean="0"/>
              <a:t>4</a:t>
            </a:fld>
            <a:endParaRPr lang="en-US" noProof="0" dirty="0"/>
          </a:p>
        </p:txBody>
      </p:sp>
    </p:spTree>
    <p:extLst>
      <p:ext uri="{BB962C8B-B14F-4D97-AF65-F5344CB8AC3E}">
        <p14:creationId xmlns:p14="http://schemas.microsoft.com/office/powerpoint/2010/main" val="2773371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6124574" cy="1260000"/>
          </a:xfrm>
        </p:spPr>
        <p:txBody>
          <a:bodyPr/>
          <a:lstStyle/>
          <a:p>
            <a:r>
              <a:rPr lang="en-US" sz="3200" dirty="0"/>
              <a:t>Quadratic Programming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2" y="1869600"/>
                <a:ext cx="9220198" cy="4378799"/>
              </a:xfrm>
            </p:spPr>
            <p:txBody>
              <a:bodyPr>
                <a:normAutofit/>
              </a:bodyPr>
              <a:lstStyle/>
              <a:p>
                <a:r>
                  <a:rPr lang="en-US" sz="2400" dirty="0">
                    <a:solidFill>
                      <a:schemeClr val="tx1"/>
                    </a:solidFill>
                    <a:latin typeface="+mj-lt"/>
                  </a:rPr>
                  <a:t>Is the process of solving a special type of mathematical optimization problem.</a:t>
                </a:r>
              </a:p>
              <a:p>
                <a:r>
                  <a:rPr lang="en-US" sz="2400" dirty="0">
                    <a:solidFill>
                      <a:schemeClr val="tx1"/>
                    </a:solidFill>
                    <a:latin typeface="+mj-lt"/>
                  </a:rPr>
                  <a:t>Given a real-valued, n-dimensional vector </a:t>
                </a:r>
                <a14:m>
                  <m:oMath xmlns:m="http://schemas.openxmlformats.org/officeDocument/2006/math">
                    <m:acc>
                      <m:accPr>
                        <m:chr m:val="⃗"/>
                        <m:ctrlPr>
                          <a:rPr lang="en-US" sz="2400" i="1">
                            <a:solidFill>
                              <a:schemeClr val="tx1"/>
                            </a:solidFill>
                            <a:latin typeface="Cambria Math" panose="02040503050406030204" pitchFamily="18" charset="0"/>
                          </a:rPr>
                        </m:ctrlPr>
                      </m:accPr>
                      <m:e>
                        <m:r>
                          <m:rPr>
                            <m:sty m:val="p"/>
                          </m:rPr>
                          <a:rPr lang="en-US" sz="2400" i="0" smtClean="0">
                            <a:solidFill>
                              <a:schemeClr val="tx1"/>
                            </a:solidFill>
                            <a:latin typeface="Cambria Math" panose="02040503050406030204" pitchFamily="18" charset="0"/>
                          </a:rPr>
                          <m:t>c</m:t>
                        </m:r>
                      </m:e>
                    </m:acc>
                  </m:oMath>
                </a14:m>
                <a:r>
                  <a:rPr lang="en-US" sz="2400" dirty="0">
                    <a:solidFill>
                      <a:schemeClr val="tx1"/>
                    </a:solidFill>
                    <a:latin typeface="+mj-lt"/>
                  </a:rPr>
                  <a:t>, a </a:t>
                </a:r>
                <a14:m>
                  <m:oMath xmlns:m="http://schemas.openxmlformats.org/officeDocument/2006/math">
                    <m:r>
                      <m:rPr>
                        <m:sty m:val="p"/>
                      </m:rPr>
                      <a:rPr lang="en-US" sz="2400" i="0" smtClean="0">
                        <a:solidFill>
                          <a:schemeClr val="tx1"/>
                        </a:solidFill>
                        <a:latin typeface="Cambria Math" panose="02040503050406030204" pitchFamily="18" charset="0"/>
                      </a:rPr>
                      <m:t>n</m:t>
                    </m:r>
                    <m:r>
                      <a:rPr lang="en-US" sz="2400" i="0" smtClean="0">
                        <a:solidFill>
                          <a:schemeClr val="tx1"/>
                        </a:solidFill>
                        <a:latin typeface="Cambria Math" panose="02040503050406030204" pitchFamily="18" charset="0"/>
                      </a:rPr>
                      <m:t> </m:t>
                    </m:r>
                    <m:r>
                      <m:rPr>
                        <m:sty m:val="p"/>
                      </m:rPr>
                      <a:rPr lang="en-US" sz="2400" i="0" smtClean="0">
                        <a:solidFill>
                          <a:schemeClr val="tx1"/>
                        </a:solidFill>
                        <a:latin typeface="Cambria Math" panose="02040503050406030204" pitchFamily="18" charset="0"/>
                      </a:rPr>
                      <m:t>x</m:t>
                    </m:r>
                    <m:r>
                      <a:rPr lang="en-US" sz="2400" i="0" smtClean="0">
                        <a:solidFill>
                          <a:schemeClr val="tx1"/>
                        </a:solidFill>
                        <a:latin typeface="Cambria Math" panose="02040503050406030204" pitchFamily="18" charset="0"/>
                      </a:rPr>
                      <m:t> </m:t>
                    </m:r>
                    <m:r>
                      <m:rPr>
                        <m:sty m:val="p"/>
                      </m:rPr>
                      <a:rPr lang="en-US" sz="2400" i="0" smtClean="0">
                        <a:solidFill>
                          <a:schemeClr val="tx1"/>
                        </a:solidFill>
                        <a:latin typeface="Cambria Math" panose="02040503050406030204" pitchFamily="18" charset="0"/>
                      </a:rPr>
                      <m:t>n</m:t>
                    </m:r>
                  </m:oMath>
                </a14:m>
                <a:r>
                  <a:rPr lang="en-US" sz="2400" dirty="0">
                    <a:solidFill>
                      <a:schemeClr val="tx1"/>
                    </a:solidFill>
                    <a:latin typeface="+mj-lt"/>
                  </a:rPr>
                  <a:t> real matrix </a:t>
                </a:r>
                <a14:m>
                  <m:oMath xmlns:m="http://schemas.openxmlformats.org/officeDocument/2006/math">
                    <m:r>
                      <m:rPr>
                        <m:sty m:val="p"/>
                      </m:rPr>
                      <a:rPr lang="en-US" sz="2400" i="0" smtClean="0">
                        <a:solidFill>
                          <a:schemeClr val="tx1"/>
                        </a:solidFill>
                        <a:latin typeface="Cambria Math" panose="02040503050406030204" pitchFamily="18" charset="0"/>
                      </a:rPr>
                      <m:t>Q</m:t>
                    </m:r>
                  </m:oMath>
                </a14:m>
                <a:r>
                  <a:rPr lang="en-US" sz="2400" dirty="0">
                    <a:solidFill>
                      <a:schemeClr val="tx1"/>
                    </a:solidFill>
                    <a:latin typeface="+mj-lt"/>
                  </a:rPr>
                  <a:t>, an </a:t>
                </a:r>
                <a14:m>
                  <m:oMath xmlns:m="http://schemas.openxmlformats.org/officeDocument/2006/math">
                    <m:r>
                      <m:rPr>
                        <m:sty m:val="p"/>
                      </m:rPr>
                      <a:rPr lang="en-US" sz="2400" i="0" smtClean="0">
                        <a:solidFill>
                          <a:schemeClr val="tx1"/>
                        </a:solidFill>
                        <a:latin typeface="Cambria Math" panose="02040503050406030204" pitchFamily="18" charset="0"/>
                      </a:rPr>
                      <m:t>m</m:t>
                    </m:r>
                    <m:r>
                      <a:rPr lang="en-US" sz="2400" i="0" smtClean="0">
                        <a:solidFill>
                          <a:schemeClr val="tx1"/>
                        </a:solidFill>
                        <a:latin typeface="Cambria Math" panose="02040503050406030204" pitchFamily="18" charset="0"/>
                      </a:rPr>
                      <m:t> </m:t>
                    </m:r>
                    <m:r>
                      <m:rPr>
                        <m:sty m:val="p"/>
                      </m:rPr>
                      <a:rPr lang="en-US" sz="2400" i="0" smtClean="0">
                        <a:solidFill>
                          <a:schemeClr val="tx1"/>
                        </a:solidFill>
                        <a:latin typeface="Cambria Math" panose="02040503050406030204" pitchFamily="18" charset="0"/>
                      </a:rPr>
                      <m:t>x</m:t>
                    </m:r>
                    <m:r>
                      <a:rPr lang="en-US" sz="2400" i="0" smtClean="0">
                        <a:solidFill>
                          <a:schemeClr val="tx1"/>
                        </a:solidFill>
                        <a:latin typeface="Cambria Math" panose="02040503050406030204" pitchFamily="18" charset="0"/>
                      </a:rPr>
                      <m:t> </m:t>
                    </m:r>
                    <m:r>
                      <m:rPr>
                        <m:sty m:val="p"/>
                      </m:rPr>
                      <a:rPr lang="en-US" sz="2400" i="0" smtClean="0">
                        <a:solidFill>
                          <a:schemeClr val="tx1"/>
                        </a:solidFill>
                        <a:latin typeface="Cambria Math" panose="02040503050406030204" pitchFamily="18" charset="0"/>
                      </a:rPr>
                      <m:t>n</m:t>
                    </m:r>
                  </m:oMath>
                </a14:m>
                <a:r>
                  <a:rPr lang="en-US" sz="2400" dirty="0">
                    <a:solidFill>
                      <a:schemeClr val="tx1"/>
                    </a:solidFill>
                    <a:latin typeface="+mj-lt"/>
                  </a:rPr>
                  <a:t> dimensional real matrix </a:t>
                </a:r>
                <a14:m>
                  <m:oMath xmlns:m="http://schemas.openxmlformats.org/officeDocument/2006/math">
                    <m:r>
                      <m:rPr>
                        <m:sty m:val="p"/>
                      </m:rPr>
                      <a:rPr lang="en-US" sz="2400" i="0" smtClean="0">
                        <a:solidFill>
                          <a:schemeClr val="tx1"/>
                        </a:solidFill>
                        <a:latin typeface="Cambria Math" panose="02040503050406030204" pitchFamily="18" charset="0"/>
                      </a:rPr>
                      <m:t>A</m:t>
                    </m:r>
                    <m:r>
                      <a:rPr lang="en-US" sz="2400" i="0" smtClean="0">
                        <a:solidFill>
                          <a:schemeClr val="tx1"/>
                        </a:solidFill>
                        <a:latin typeface="Cambria Math" panose="02040503050406030204" pitchFamily="18" charset="0"/>
                      </a:rPr>
                      <m:t>,</m:t>
                    </m:r>
                  </m:oMath>
                </a14:m>
                <a:r>
                  <a:rPr lang="en-US" sz="2400" dirty="0">
                    <a:solidFill>
                      <a:schemeClr val="tx1"/>
                    </a:solidFill>
                    <a:latin typeface="+mj-lt"/>
                  </a:rPr>
                  <a:t> and an m-dimensional real vector </a:t>
                </a:r>
                <a14:m>
                  <m:oMath xmlns:m="http://schemas.openxmlformats.org/officeDocument/2006/math">
                    <m:acc>
                      <m:accPr>
                        <m:chr m:val="⃗"/>
                        <m:ctrlPr>
                          <a:rPr lang="en-US" sz="2400" i="1">
                            <a:solidFill>
                              <a:schemeClr val="tx1"/>
                            </a:solidFill>
                            <a:latin typeface="Cambria Math" panose="02040503050406030204" pitchFamily="18" charset="0"/>
                          </a:rPr>
                        </m:ctrlPr>
                      </m:accPr>
                      <m:e>
                        <m:r>
                          <m:rPr>
                            <m:sty m:val="p"/>
                          </m:rPr>
                          <a:rPr lang="en-US" sz="2400" i="0" smtClean="0">
                            <a:solidFill>
                              <a:schemeClr val="tx1"/>
                            </a:solidFill>
                            <a:latin typeface="Cambria Math" panose="02040503050406030204" pitchFamily="18" charset="0"/>
                          </a:rPr>
                          <m:t>b</m:t>
                        </m:r>
                      </m:e>
                    </m:acc>
                  </m:oMath>
                </a14:m>
                <a:r>
                  <a:rPr lang="en-US" sz="2400" dirty="0">
                    <a:solidFill>
                      <a:schemeClr val="tx1"/>
                    </a:solidFill>
                    <a:latin typeface="+mj-lt"/>
                  </a:rPr>
                  <a:t>.</a:t>
                </a:r>
              </a:p>
              <a:p>
                <a:r>
                  <a:rPr lang="en-US" sz="2400" dirty="0">
                    <a:solidFill>
                      <a:schemeClr val="tx1"/>
                    </a:solidFill>
                    <a:latin typeface="+mj-lt"/>
                  </a:rPr>
                  <a:t>The objective of quadratic programming is to find an n-dimensional vector </a:t>
                </a:r>
                <a14:m>
                  <m:oMath xmlns:m="http://schemas.openxmlformats.org/officeDocument/2006/math">
                    <m:acc>
                      <m:accPr>
                        <m:chr m:val="⃗"/>
                        <m:ctrlPr>
                          <a:rPr lang="en-US" sz="2400" i="1">
                            <a:solidFill>
                              <a:schemeClr val="tx1"/>
                            </a:solidFill>
                            <a:latin typeface="Cambria Math" panose="02040503050406030204" pitchFamily="18" charset="0"/>
                          </a:rPr>
                        </m:ctrlPr>
                      </m:accPr>
                      <m:e>
                        <m:r>
                          <m:rPr>
                            <m:sty m:val="p"/>
                          </m:rPr>
                          <a:rPr lang="en-US" sz="2400" i="0" smtClean="0">
                            <a:solidFill>
                              <a:schemeClr val="tx1"/>
                            </a:solidFill>
                            <a:latin typeface="Cambria Math" panose="02040503050406030204" pitchFamily="18" charset="0"/>
                          </a:rPr>
                          <m:t>x</m:t>
                        </m:r>
                      </m:e>
                    </m:acc>
                  </m:oMath>
                </a14:m>
                <a:r>
                  <a:rPr lang="en-US" sz="2400" dirty="0">
                    <a:solidFill>
                      <a:schemeClr val="tx1"/>
                    </a:solidFill>
                    <a:latin typeface="+mj-lt"/>
                  </a:rPr>
                  <a:t>, that will minimize  </a:t>
                </a:r>
                <a14:m>
                  <m:oMath xmlns:m="http://schemas.openxmlformats.org/officeDocument/2006/math">
                    <m:f>
                      <m:fPr>
                        <m:ctrlPr>
                          <a:rPr lang="en-US" sz="2400" i="1">
                            <a:solidFill>
                              <a:schemeClr val="tx1"/>
                            </a:solidFill>
                            <a:latin typeface="Cambria Math" panose="02040503050406030204" pitchFamily="18" charset="0"/>
                          </a:rPr>
                        </m:ctrlPr>
                      </m:fPr>
                      <m:num>
                        <m:r>
                          <a:rPr lang="en-US" sz="2400" i="0" smtClean="0">
                            <a:solidFill>
                              <a:schemeClr val="tx1"/>
                            </a:solidFill>
                            <a:latin typeface="Cambria Math" panose="02040503050406030204" pitchFamily="18" charset="0"/>
                          </a:rPr>
                          <m:t>1</m:t>
                        </m:r>
                      </m:num>
                      <m:den>
                        <m:r>
                          <a:rPr lang="en-US" sz="2400" i="0" smtClean="0">
                            <a:solidFill>
                              <a:schemeClr val="tx1"/>
                            </a:solidFill>
                            <a:latin typeface="Cambria Math" panose="02040503050406030204" pitchFamily="18" charset="0"/>
                          </a:rPr>
                          <m:t>2</m:t>
                        </m:r>
                      </m:den>
                    </m:f>
                    <m:sSup>
                      <m:sSupPr>
                        <m:ctrlPr>
                          <a:rPr lang="en-US" sz="2400" i="1">
                            <a:solidFill>
                              <a:schemeClr val="tx1"/>
                            </a:solidFill>
                            <a:latin typeface="Cambria Math" panose="02040503050406030204" pitchFamily="18" charset="0"/>
                          </a:rPr>
                        </m:ctrlPr>
                      </m:sSupPr>
                      <m:e>
                        <m:r>
                          <m:rPr>
                            <m:sty m:val="p"/>
                          </m:rPr>
                          <a:rPr lang="en-US" sz="2400" i="0" smtClean="0">
                            <a:solidFill>
                              <a:schemeClr val="tx1"/>
                            </a:solidFill>
                            <a:latin typeface="Cambria Math" panose="02040503050406030204" pitchFamily="18" charset="0"/>
                          </a:rPr>
                          <m:t>x</m:t>
                        </m:r>
                      </m:e>
                      <m:sup>
                        <m:r>
                          <m:rPr>
                            <m:sty m:val="p"/>
                          </m:rPr>
                          <a:rPr lang="en-US" sz="2400" i="0" smtClean="0">
                            <a:solidFill>
                              <a:schemeClr val="tx1"/>
                            </a:solidFill>
                            <a:latin typeface="Cambria Math" panose="02040503050406030204" pitchFamily="18" charset="0"/>
                          </a:rPr>
                          <m:t>T</m:t>
                        </m:r>
                      </m:sup>
                    </m:sSup>
                    <m:r>
                      <m:rPr>
                        <m:sty m:val="p"/>
                      </m:rPr>
                      <a:rPr lang="en-US" sz="2400" i="0" smtClean="0">
                        <a:solidFill>
                          <a:schemeClr val="tx1"/>
                        </a:solidFill>
                        <a:latin typeface="Cambria Math" panose="02040503050406030204" pitchFamily="18" charset="0"/>
                      </a:rPr>
                      <m:t>Qx</m:t>
                    </m:r>
                    <m:r>
                      <a:rPr lang="en-US" sz="2400" i="0" smtClean="0">
                        <a:solidFill>
                          <a:schemeClr val="tx1"/>
                        </a:solidFill>
                        <a:latin typeface="Cambria Math" panose="02040503050406030204" pitchFamily="18" charset="0"/>
                      </a:rPr>
                      <m:t>+</m:t>
                    </m:r>
                    <m:sSup>
                      <m:sSupPr>
                        <m:ctrlPr>
                          <a:rPr lang="en-US" sz="2400" i="1">
                            <a:solidFill>
                              <a:schemeClr val="tx1"/>
                            </a:solidFill>
                            <a:latin typeface="Cambria Math" panose="02040503050406030204" pitchFamily="18" charset="0"/>
                          </a:rPr>
                        </m:ctrlPr>
                      </m:sSupPr>
                      <m:e>
                        <m:r>
                          <m:rPr>
                            <m:sty m:val="p"/>
                          </m:rPr>
                          <a:rPr lang="en-US" sz="2400" i="0" smtClean="0">
                            <a:solidFill>
                              <a:schemeClr val="tx1"/>
                            </a:solidFill>
                            <a:latin typeface="Cambria Math" panose="02040503050406030204" pitchFamily="18" charset="0"/>
                          </a:rPr>
                          <m:t>c</m:t>
                        </m:r>
                      </m:e>
                      <m:sup>
                        <m:r>
                          <m:rPr>
                            <m:sty m:val="p"/>
                          </m:rPr>
                          <a:rPr lang="en-US" sz="2400" i="0" smtClean="0">
                            <a:solidFill>
                              <a:schemeClr val="tx1"/>
                            </a:solidFill>
                            <a:latin typeface="Cambria Math" panose="02040503050406030204" pitchFamily="18" charset="0"/>
                          </a:rPr>
                          <m:t>T</m:t>
                        </m:r>
                      </m:sup>
                    </m:sSup>
                    <m:r>
                      <m:rPr>
                        <m:sty m:val="p"/>
                      </m:rPr>
                      <a:rPr lang="en-US" sz="2400" i="0" smtClean="0">
                        <a:solidFill>
                          <a:schemeClr val="tx1"/>
                        </a:solidFill>
                        <a:latin typeface="Cambria Math" panose="02040503050406030204" pitchFamily="18" charset="0"/>
                      </a:rPr>
                      <m:t>x</m:t>
                    </m:r>
                  </m:oMath>
                </a14:m>
                <a:r>
                  <a:rPr lang="en-US" sz="2400" dirty="0">
                    <a:solidFill>
                      <a:schemeClr val="tx1"/>
                    </a:solidFill>
                    <a:latin typeface="+mj-lt"/>
                  </a:rPr>
                  <a:t> while subject to </a:t>
                </a:r>
                <a14:m>
                  <m:oMath xmlns:m="http://schemas.openxmlformats.org/officeDocument/2006/math">
                    <m:r>
                      <m:rPr>
                        <m:sty m:val="p"/>
                      </m:rPr>
                      <a:rPr lang="en-US" sz="2400" i="0" smtClean="0">
                        <a:solidFill>
                          <a:schemeClr val="tx1"/>
                        </a:solidFill>
                        <a:latin typeface="Cambria Math" panose="02040503050406030204" pitchFamily="18" charset="0"/>
                      </a:rPr>
                      <m:t>Ax</m:t>
                    </m:r>
                    <m:r>
                      <a:rPr lang="en-US" sz="2400" i="0" smtClean="0">
                        <a:solidFill>
                          <a:schemeClr val="tx1"/>
                        </a:solidFill>
                        <a:latin typeface="Cambria Math" panose="02040503050406030204" pitchFamily="18" charset="0"/>
                      </a:rPr>
                      <m:t>≤</m:t>
                    </m:r>
                    <m:r>
                      <m:rPr>
                        <m:sty m:val="p"/>
                      </m:rPr>
                      <a:rPr lang="en-US" sz="2400" i="0" smtClean="0">
                        <a:solidFill>
                          <a:schemeClr val="tx1"/>
                        </a:solidFill>
                        <a:latin typeface="Cambria Math" panose="02040503050406030204" pitchFamily="18" charset="0"/>
                      </a:rPr>
                      <m:t>b</m:t>
                    </m:r>
                  </m:oMath>
                </a14:m>
                <a:r>
                  <a:rPr lang="en-US" sz="2400" dirty="0">
                    <a:solidFill>
                      <a:schemeClr val="tx1"/>
                    </a:solidFill>
                    <a:latin typeface="+mj-lt"/>
                  </a:rPr>
                  <a:t>.</a:t>
                </a:r>
                <a:endParaRPr lang="en-US" sz="2400" dirty="0">
                  <a:solidFill>
                    <a:schemeClr val="tx1"/>
                  </a:solidFill>
                  <a:latin typeface="+mj-lt"/>
                  <a:sym typeface="Calibri"/>
                </a:endParaRPr>
              </a:p>
              <a:p>
                <a:endParaRPr lang="en-US" sz="2400" dirty="0">
                  <a:solidFill>
                    <a:schemeClr val="tx1"/>
                  </a:solidFill>
                  <a:latin typeface="+mj-lt"/>
                </a:endParaRPr>
              </a:p>
            </p:txBody>
          </p:sp>
        </mc:Choice>
        <mc:Fallback xmlns="">
          <p:sp>
            <p:nvSpPr>
              <p:cNvPr id="3" name="Content Placeholder 2">
                <a:extLst>
                  <a:ext uri="{FF2B5EF4-FFF2-40B4-BE49-F238E27FC236}">
                    <a16:creationId xmlns:a16="http://schemas.microsoft.com/office/drawing/2014/main" id="{90E8A47E-9D4A-4D70-B23A-B0AC3757292F}"/>
                  </a:ext>
                </a:extLst>
              </p:cNvPr>
              <p:cNvSpPr>
                <a:spLocks noGrp="1" noRot="1" noChangeAspect="1" noMove="1" noResize="1" noEditPoints="1" noAdjustHandles="1" noChangeArrowheads="1" noChangeShapeType="1" noTextEdit="1"/>
              </p:cNvSpPr>
              <p:nvPr>
                <p:ph idx="1"/>
              </p:nvPr>
            </p:nvSpPr>
            <p:spPr>
              <a:xfrm>
                <a:off x="685802" y="1869600"/>
                <a:ext cx="9220198" cy="4378799"/>
              </a:xfrm>
              <a:blipFill>
                <a:blip r:embed="rId3"/>
                <a:stretch>
                  <a:fillRect l="-926" t="-1114"/>
                </a:stretch>
              </a:blipFill>
            </p:spPr>
            <p:txBody>
              <a:bodyPr/>
              <a:lstStyle/>
              <a:p>
                <a:r>
                  <a:rPr lang="en-US">
                    <a:noFill/>
                  </a:rPr>
                  <a:t> </a:t>
                </a:r>
              </a:p>
            </p:txBody>
          </p:sp>
        </mc:Fallback>
      </mc:AlternateContent>
      <p:pic>
        <p:nvPicPr>
          <p:cNvPr id="7" name="Picture 4" descr="System Icons - Download Free Vector Icons | Noun Project">
            <a:extLst>
              <a:ext uri="{FF2B5EF4-FFF2-40B4-BE49-F238E27FC236}">
                <a16:creationId xmlns:a16="http://schemas.microsoft.com/office/drawing/2014/main" id="{C2CEE713-9544-438A-86F9-8519F7550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15197" y="725270"/>
            <a:ext cx="1028660" cy="102866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5</a:t>
            </a:fld>
            <a:endParaRPr lang="en-US" noProof="0" dirty="0"/>
          </a:p>
        </p:txBody>
      </p:sp>
      <p:sp>
        <p:nvSpPr>
          <p:cNvPr id="9" name="Date Placeholder 4">
            <a:extLst>
              <a:ext uri="{FF2B5EF4-FFF2-40B4-BE49-F238E27FC236}">
                <a16:creationId xmlns:a16="http://schemas.microsoft.com/office/drawing/2014/main" id="{B89330B6-795B-41BA-9777-6C658860A38E}"/>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Background</a:t>
            </a:r>
          </a:p>
        </p:txBody>
      </p:sp>
    </p:spTree>
    <p:extLst>
      <p:ext uri="{BB962C8B-B14F-4D97-AF65-F5344CB8AC3E}">
        <p14:creationId xmlns:p14="http://schemas.microsoft.com/office/powerpoint/2010/main" val="3568626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6124574" cy="1260000"/>
          </a:xfrm>
        </p:spPr>
        <p:txBody>
          <a:bodyPr/>
          <a:lstStyle/>
          <a:p>
            <a:r>
              <a:rPr lang="en-US" sz="3200" dirty="0"/>
              <a:t>Lagrange Multipliers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2" y="1869600"/>
                <a:ext cx="9220198" cy="4378799"/>
              </a:xfrm>
            </p:spPr>
            <p:txBody>
              <a:bodyPr>
                <a:normAutofit/>
              </a:bodyPr>
              <a:lstStyle/>
              <a:p>
                <a:r>
                  <a:rPr lang="en-US" sz="2400" dirty="0">
                    <a:solidFill>
                      <a:schemeClr val="tx1"/>
                    </a:solidFill>
                    <a:latin typeface="Corbel (Headings)"/>
                  </a:rPr>
                  <a:t>Minimize </a:t>
                </a:r>
                <a14:m>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en-US" sz="2400" i="1">
                            <a:effectLst/>
                            <a:latin typeface="Cambria Math" panose="02040503050406030204" pitchFamily="18" charset="0"/>
                            <a:cs typeface="Times New Roman" panose="02020603050405020304" pitchFamily="18" charset="0"/>
                          </a:rPr>
                        </m:ctrlPr>
                      </m:dPr>
                      <m:e>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𝑛</m:t>
                            </m:r>
                          </m:sub>
                        </m:sSub>
                      </m:e>
                    </m:d>
                  </m:oMath>
                </a14:m>
                <a:endParaRPr lang="en-US" sz="2400" dirty="0">
                  <a:solidFill>
                    <a:schemeClr val="tx1"/>
                  </a:solidFill>
                  <a:latin typeface="Corbel (Headings)"/>
                </a:endParaRPr>
              </a:p>
              <a:p>
                <a:r>
                  <a:rPr lang="en-US" sz="2400" dirty="0">
                    <a:latin typeface="Corbel (Headings)"/>
                  </a:rPr>
                  <a:t>Constraint </a:t>
                </a:r>
                <a14:m>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𝑔</m:t>
                    </m:r>
                    <m:d>
                      <m:dPr>
                        <m:ctrlPr>
                          <a:rPr lang="en-US" sz="2400" i="1">
                            <a:effectLst/>
                            <a:latin typeface="Cambria Math" panose="02040503050406030204" pitchFamily="18" charset="0"/>
                            <a:cs typeface="Times New Roman" panose="02020603050405020304" pitchFamily="18" charset="0"/>
                          </a:rPr>
                        </m:ctrlPr>
                      </m:dPr>
                      <m:e>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𝑛</m:t>
                            </m:r>
                          </m:sub>
                        </m:sSub>
                      </m:e>
                    </m:d>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=0</m:t>
                    </m:r>
                  </m:oMath>
                </a14:m>
                <a:endParaRPr lang="en-US" sz="2400" dirty="0">
                  <a:solidFill>
                    <a:schemeClr val="tx1"/>
                  </a:solidFill>
                  <a:latin typeface="Corbel (Headings)"/>
                </a:endParaRPr>
              </a:p>
              <a:p>
                <a:r>
                  <a:rPr lang="en-US" sz="2400" dirty="0">
                    <a:latin typeface="Corbel (Headings)"/>
                  </a:rPr>
                  <a:t>We need to solve this equation </a:t>
                </a:r>
                <a14:m>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𝑓</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λ</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𝑔</m:t>
                    </m:r>
                  </m:oMath>
                </a14:m>
                <a:r>
                  <a:rPr lang="en-US" sz="2400" dirty="0">
                    <a:solidFill>
                      <a:schemeClr val="tx1"/>
                    </a:solidFill>
                    <a:latin typeface="Corbel (Headings)"/>
                  </a:rPr>
                  <a:t> in order to minimize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𝑓</m:t>
                    </m:r>
                  </m:oMath>
                </a14:m>
                <a:endParaRPr lang="en-US" sz="2400" dirty="0">
                  <a:solidFill>
                    <a:schemeClr val="tx1"/>
                  </a:solidFill>
                  <a:latin typeface="Corbel (Headings)"/>
                </a:endParaRPr>
              </a:p>
              <a:p>
                <a14:m>
                  <m:oMath xmlns:m="http://schemas.openxmlformats.org/officeDocument/2006/math">
                    <m:f>
                      <m:fPr>
                        <m:ctrlPr>
                          <a:rPr lang="en-US" sz="2400" i="1" smtClean="0">
                            <a:effectLst/>
                            <a:latin typeface="Cambria Math" panose="02040503050406030204" pitchFamily="18" charset="0"/>
                            <a:cs typeface="Times New Roman" panose="02020603050405020304" pitchFamily="18" charset="0"/>
                          </a:rPr>
                        </m:ctrlPr>
                      </m:fPr>
                      <m:num>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𝑓</m:t>
                        </m:r>
                      </m:num>
                      <m:den>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𝑘</m:t>
                            </m:r>
                          </m:sub>
                        </m:sSub>
                      </m:den>
                    </m:f>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λ</m:t>
                    </m:r>
                    <m:f>
                      <m:fPr>
                        <m:ctrlPr>
                          <a:rPr lang="en-US" sz="2400" i="1">
                            <a:effectLst/>
                            <a:latin typeface="Cambria Math" panose="02040503050406030204" pitchFamily="18" charset="0"/>
                            <a:cs typeface="Times New Roman" panose="02020603050405020304" pitchFamily="18" charset="0"/>
                          </a:rPr>
                        </m:ctrlPr>
                      </m:fPr>
                      <m:num>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𝑔</m:t>
                        </m:r>
                      </m:num>
                      <m:den>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𝑘</m:t>
                            </m:r>
                          </m:sub>
                        </m:sSub>
                      </m:den>
                    </m:f>
                    <m:r>
                      <a:rPr lang="en-US" sz="2400" i="1">
                        <a:effectLst/>
                        <a:latin typeface="Cambria Math" panose="02040503050406030204" pitchFamily="18" charset="0"/>
                        <a:ea typeface="Calibri" panose="020F0502020204030204" pitchFamily="34" charset="0"/>
                        <a:cs typeface="Times New Roman" panose="02020603050405020304" pitchFamily="18" charset="0"/>
                      </a:rPr>
                      <m:t>=0</m:t>
                    </m:r>
                    <m:r>
                      <a:rPr lang="en-US" sz="2400" b="0" i="0" smtClean="0">
                        <a:effectLst/>
                        <a:latin typeface="Cambria Math" panose="02040503050406030204" pitchFamily="18" charset="0"/>
                        <a:ea typeface="Calibri" panose="020F0502020204030204" pitchFamily="34" charset="0"/>
                        <a:cs typeface="Times New Roman" panose="02020603050405020304" pitchFamily="18" charset="0"/>
                      </a:rPr>
                      <m:t>, | </m:t>
                    </m:r>
                    <m:r>
                      <m:rPr>
                        <m:sty m:val="p"/>
                      </m:rPr>
                      <a:rPr lang="en-US" sz="2400" b="0" i="0" smtClean="0">
                        <a:effectLst/>
                        <a:latin typeface="Cambria Math" panose="02040503050406030204" pitchFamily="18" charset="0"/>
                        <a:ea typeface="Calibri" panose="020F0502020204030204" pitchFamily="34" charset="0"/>
                        <a:cs typeface="Times New Roman" panose="02020603050405020304" pitchFamily="18" charset="0"/>
                      </a:rPr>
                      <m:t>for</m:t>
                    </m:r>
                    <m:r>
                      <a:rPr lang="en-US" sz="2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b="0" i="0" smtClean="0">
                        <a:effectLst/>
                        <a:latin typeface="Cambria Math" panose="02040503050406030204" pitchFamily="18" charset="0"/>
                        <a:ea typeface="Calibri" panose="020F0502020204030204" pitchFamily="34" charset="0"/>
                        <a:cs typeface="Times New Roman" panose="02020603050405020304" pitchFamily="18" charset="0"/>
                      </a:rPr>
                      <m:t>all</m:t>
                    </m:r>
                    <m:r>
                      <a:rPr lang="en-US" sz="2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a:latin typeface="Cambria Math" panose="02040503050406030204" pitchFamily="18" charset="0"/>
                      </a:rPr>
                      <m:t>k</m:t>
                    </m:r>
                    <m:r>
                      <a:rPr lang="en-US" sz="2400">
                        <a:latin typeface="Cambria Math" panose="02040503050406030204" pitchFamily="18" charset="0"/>
                      </a:rPr>
                      <m:t>=1,…,</m:t>
                    </m:r>
                    <m:r>
                      <m:rPr>
                        <m:sty m:val="p"/>
                      </m:rPr>
                      <a:rPr lang="en-US" sz="2400">
                        <a:latin typeface="Cambria Math" panose="02040503050406030204" pitchFamily="18" charset="0"/>
                      </a:rPr>
                      <m:t>n</m:t>
                    </m:r>
                  </m:oMath>
                </a14:m>
                <a:endParaRPr lang="en-US" sz="2400" dirty="0">
                  <a:solidFill>
                    <a:schemeClr val="tx1"/>
                  </a:solidFill>
                  <a:latin typeface="Corbel (Headings)"/>
                </a:endParaRPr>
              </a:p>
              <a:p>
                <a:r>
                  <a:rPr lang="en-US" sz="2400" dirty="0">
                    <a:effectLst/>
                    <a:latin typeface="Corbel (Headings)"/>
                    <a:ea typeface="Calibri" panose="020F0502020204030204" pitchFamily="34" charset="0"/>
                  </a:rPr>
                  <a:t>Constant </a:t>
                </a:r>
                <a14:m>
                  <m:oMath xmlns:m="http://schemas.openxmlformats.org/officeDocument/2006/math">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λ</m:t>
                    </m:r>
                  </m:oMath>
                </a14:m>
                <a:r>
                  <a:rPr lang="en-US" sz="2400" dirty="0">
                    <a:effectLst/>
                    <a:latin typeface="Corbel (Headings)"/>
                    <a:ea typeface="Calibri" panose="020F0502020204030204" pitchFamily="34" charset="0"/>
                  </a:rPr>
                  <a:t> is called the Lagrange multiplier</a:t>
                </a:r>
                <a:endParaRPr lang="en-US" sz="2400" dirty="0">
                  <a:solidFill>
                    <a:schemeClr val="tx1"/>
                  </a:solidFill>
                  <a:latin typeface="Corbel (Headings)"/>
                </a:endParaRPr>
              </a:p>
            </p:txBody>
          </p:sp>
        </mc:Choice>
        <mc:Fallback xmlns="">
          <p:sp>
            <p:nvSpPr>
              <p:cNvPr id="3" name="Content Placeholder 2">
                <a:extLst>
                  <a:ext uri="{FF2B5EF4-FFF2-40B4-BE49-F238E27FC236}">
                    <a16:creationId xmlns:a16="http://schemas.microsoft.com/office/drawing/2014/main" id="{90E8A47E-9D4A-4D70-B23A-B0AC3757292F}"/>
                  </a:ext>
                </a:extLst>
              </p:cNvPr>
              <p:cNvSpPr>
                <a:spLocks noGrp="1" noRot="1" noChangeAspect="1" noMove="1" noResize="1" noEditPoints="1" noAdjustHandles="1" noChangeArrowheads="1" noChangeShapeType="1" noTextEdit="1"/>
              </p:cNvSpPr>
              <p:nvPr>
                <p:ph idx="1"/>
              </p:nvPr>
            </p:nvSpPr>
            <p:spPr>
              <a:xfrm>
                <a:off x="685802" y="1869600"/>
                <a:ext cx="9220198" cy="4378799"/>
              </a:xfrm>
              <a:blipFill>
                <a:blip r:embed="rId3"/>
                <a:stretch>
                  <a:fillRect l="-926" t="-1114"/>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6</a:t>
            </a:fld>
            <a:endParaRPr lang="en-US" noProof="0" dirty="0"/>
          </a:p>
        </p:txBody>
      </p:sp>
      <p:sp>
        <p:nvSpPr>
          <p:cNvPr id="9" name="Date Placeholder 4">
            <a:extLst>
              <a:ext uri="{FF2B5EF4-FFF2-40B4-BE49-F238E27FC236}">
                <a16:creationId xmlns:a16="http://schemas.microsoft.com/office/drawing/2014/main" id="{B89330B6-795B-41BA-9777-6C658860A38E}"/>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Background</a:t>
            </a:r>
          </a:p>
        </p:txBody>
      </p:sp>
      <p:pic>
        <p:nvPicPr>
          <p:cNvPr id="1026" name="Picture 2" descr="Lagrange multiplier - Wikipedia">
            <a:extLst>
              <a:ext uri="{FF2B5EF4-FFF2-40B4-BE49-F238E27FC236}">
                <a16:creationId xmlns:a16="http://schemas.microsoft.com/office/drawing/2014/main" id="{5BE5D1EB-7F48-4723-9777-CE07F663BA7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82704" y="692242"/>
            <a:ext cx="1313308" cy="945582"/>
          </a:xfrm>
          <a:prstGeom prst="rect">
            <a:avLst/>
          </a:prstGeom>
          <a:noFill/>
          <a:ln>
            <a:noFill/>
          </a:ln>
          <a:effectLst>
            <a:glow>
              <a:schemeClr val="tx1">
                <a:alpha val="50000"/>
              </a:schemeClr>
            </a:glow>
            <a:outerShdw dir="5400000" algn="ctr" rotWithShape="0">
              <a:schemeClr val="tx1"/>
            </a:outerShdw>
            <a:reflection endPos="0" dist="50800" dir="5400000" sy="-100000" algn="bl" rotWithShape="0"/>
            <a:softEdge rad="0"/>
          </a:effectLst>
        </p:spPr>
      </p:pic>
      <p:pic>
        <p:nvPicPr>
          <p:cNvPr id="10" name="Picture 9" descr="LagrangeMultipliers">
            <a:extLst>
              <a:ext uri="{FF2B5EF4-FFF2-40B4-BE49-F238E27FC236}">
                <a16:creationId xmlns:a16="http://schemas.microsoft.com/office/drawing/2014/main" id="{6E01C2FD-D488-47E0-8338-A671350B23B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810376" y="3556635"/>
            <a:ext cx="5080104" cy="2691764"/>
          </a:xfrm>
          <a:prstGeom prst="rect">
            <a:avLst/>
          </a:prstGeom>
          <a:noFill/>
          <a:ln>
            <a:noFill/>
          </a:ln>
        </p:spPr>
      </p:pic>
    </p:spTree>
    <p:extLst>
      <p:ext uri="{BB962C8B-B14F-4D97-AF65-F5344CB8AC3E}">
        <p14:creationId xmlns:p14="http://schemas.microsoft.com/office/powerpoint/2010/main" val="245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2" y="1869600"/>
                <a:ext cx="10030966" cy="4378799"/>
              </a:xfrm>
            </p:spPr>
            <p:txBody>
              <a:bodyPr>
                <a:noAutofit/>
              </a:bodyPr>
              <a:lstStyle/>
              <a:p>
                <a:pPr>
                  <a:buClrTx/>
                </a:pPr>
                <a:r>
                  <a:rPr lang="en-US" sz="2400" dirty="0">
                    <a:solidFill>
                      <a:schemeClr val="tx1"/>
                    </a:solidFill>
                    <a:latin typeface="Corbel (Body)"/>
                  </a:rPr>
                  <a:t>We will then define a Lagrange function </a:t>
                </a:r>
                <a14:m>
                  <m:oMath xmlns:m="http://schemas.openxmlformats.org/officeDocument/2006/math">
                    <m:r>
                      <m:rPr>
                        <m:sty m:val="p"/>
                      </m:rPr>
                      <a:rPr lang="en-US" sz="2400" i="0" spc="-300">
                        <a:solidFill>
                          <a:schemeClr val="tx1"/>
                        </a:solidFill>
                        <a:latin typeface="Cambria Math" panose="02040503050406030204" pitchFamily="18" charset="0"/>
                      </a:rPr>
                      <m:t>L</m:t>
                    </m:r>
                    <m:d>
                      <m:dPr>
                        <m:ctrlPr>
                          <a:rPr lang="en-US" sz="2400" i="1" spc="-300">
                            <a:solidFill>
                              <a:schemeClr val="tx1"/>
                            </a:solidFill>
                            <a:latin typeface="Cambria Math" panose="02040503050406030204" pitchFamily="18" charset="0"/>
                          </a:rPr>
                        </m:ctrlPr>
                      </m:dPr>
                      <m:e>
                        <m:r>
                          <m:rPr>
                            <m:sty m:val="p"/>
                          </m:rPr>
                          <a:rPr lang="en-US" sz="2400" i="0" spc="-300">
                            <a:solidFill>
                              <a:schemeClr val="tx1"/>
                            </a:solidFill>
                            <a:latin typeface="Cambria Math" panose="02040503050406030204" pitchFamily="18" charset="0"/>
                          </a:rPr>
                          <m:t>x</m:t>
                        </m:r>
                        <m:r>
                          <a:rPr lang="en-US" sz="2400" i="0" spc="-300">
                            <a:solidFill>
                              <a:schemeClr val="tx1"/>
                            </a:solidFill>
                            <a:latin typeface="Cambria Math" panose="02040503050406030204" pitchFamily="18" charset="0"/>
                          </a:rPr>
                          <m:t>,  </m:t>
                        </m:r>
                        <m:r>
                          <m:rPr>
                            <m:sty m:val="p"/>
                          </m:rPr>
                          <a:rPr lang="en-US" sz="2400" i="0" spc="-300">
                            <a:solidFill>
                              <a:schemeClr val="tx1"/>
                            </a:solidFill>
                            <a:latin typeface="Cambria Math" panose="02040503050406030204" pitchFamily="18" charset="0"/>
                          </a:rPr>
                          <m:t>μ</m:t>
                        </m:r>
                      </m:e>
                    </m:d>
                    <m:r>
                      <a:rPr lang="en-US" sz="2400" i="0" spc="-300">
                        <a:solidFill>
                          <a:schemeClr val="tx1"/>
                        </a:solidFill>
                        <a:latin typeface="Cambria Math" panose="02040503050406030204" pitchFamily="18" charset="0"/>
                      </a:rPr>
                      <m:t>=</m:t>
                    </m:r>
                    <m:f>
                      <m:fPr>
                        <m:ctrlPr>
                          <a:rPr lang="en-US" sz="2400" i="1" spc="-300">
                            <a:solidFill>
                              <a:schemeClr val="tx1"/>
                            </a:solidFill>
                            <a:latin typeface="Cambria Math" panose="02040503050406030204" pitchFamily="18" charset="0"/>
                          </a:rPr>
                        </m:ctrlPr>
                      </m:fPr>
                      <m:num>
                        <m:r>
                          <a:rPr lang="en-US" sz="2400" i="0" spc="-300">
                            <a:solidFill>
                              <a:schemeClr val="tx1"/>
                            </a:solidFill>
                            <a:latin typeface="Cambria Math" panose="02040503050406030204" pitchFamily="18" charset="0"/>
                          </a:rPr>
                          <m:t>1</m:t>
                        </m:r>
                      </m:num>
                      <m:den>
                        <m:r>
                          <a:rPr lang="en-US" sz="2400" i="0" spc="-300">
                            <a:solidFill>
                              <a:schemeClr val="tx1"/>
                            </a:solidFill>
                            <a:latin typeface="Cambria Math" panose="02040503050406030204" pitchFamily="18" charset="0"/>
                          </a:rPr>
                          <m:t>2</m:t>
                        </m:r>
                      </m:den>
                    </m:f>
                    <m:sSup>
                      <m:sSupPr>
                        <m:ctrlPr>
                          <a:rPr lang="en-US" sz="2400" i="1" spc="-300">
                            <a:solidFill>
                              <a:schemeClr val="tx1"/>
                            </a:solidFill>
                            <a:latin typeface="Cambria Math" panose="02040503050406030204" pitchFamily="18" charset="0"/>
                          </a:rPr>
                        </m:ctrlPr>
                      </m:sSupPr>
                      <m:e>
                        <m:r>
                          <m:rPr>
                            <m:sty m:val="p"/>
                          </m:rPr>
                          <a:rPr lang="en-US" sz="2400" i="0" spc="-300">
                            <a:solidFill>
                              <a:schemeClr val="tx1"/>
                            </a:solidFill>
                            <a:latin typeface="Cambria Math" panose="02040503050406030204" pitchFamily="18" charset="0"/>
                          </a:rPr>
                          <m:t>x</m:t>
                        </m:r>
                      </m:e>
                      <m:sup>
                        <m:r>
                          <m:rPr>
                            <m:sty m:val="p"/>
                          </m:rPr>
                          <a:rPr lang="en-US" sz="2400" i="0" spc="-300">
                            <a:solidFill>
                              <a:schemeClr val="tx1"/>
                            </a:solidFill>
                            <a:latin typeface="Cambria Math" panose="02040503050406030204" pitchFamily="18" charset="0"/>
                          </a:rPr>
                          <m:t>T</m:t>
                        </m:r>
                      </m:sup>
                    </m:sSup>
                    <m:r>
                      <m:rPr>
                        <m:sty m:val="p"/>
                      </m:rPr>
                      <a:rPr lang="en-US" sz="2400" i="0" spc="-300">
                        <a:solidFill>
                          <a:schemeClr val="tx1"/>
                        </a:solidFill>
                        <a:latin typeface="Cambria Math" panose="02040503050406030204" pitchFamily="18" charset="0"/>
                      </a:rPr>
                      <m:t>Qx</m:t>
                    </m:r>
                    <m:r>
                      <a:rPr lang="en-US" sz="2400" i="0" spc="-300">
                        <a:solidFill>
                          <a:schemeClr val="tx1"/>
                        </a:solidFill>
                        <a:latin typeface="Cambria Math" panose="02040503050406030204" pitchFamily="18" charset="0"/>
                      </a:rPr>
                      <m:t>+</m:t>
                    </m:r>
                    <m:sSup>
                      <m:sSupPr>
                        <m:ctrlPr>
                          <a:rPr lang="en-US" sz="2400" i="1" spc="-300">
                            <a:solidFill>
                              <a:schemeClr val="tx1"/>
                            </a:solidFill>
                            <a:latin typeface="Cambria Math" panose="02040503050406030204" pitchFamily="18" charset="0"/>
                          </a:rPr>
                        </m:ctrlPr>
                      </m:sSupPr>
                      <m:e>
                        <m:r>
                          <m:rPr>
                            <m:sty m:val="p"/>
                          </m:rPr>
                          <a:rPr lang="en-US" sz="2400" i="0" spc="-300">
                            <a:solidFill>
                              <a:schemeClr val="tx1"/>
                            </a:solidFill>
                            <a:latin typeface="Cambria Math" panose="02040503050406030204" pitchFamily="18" charset="0"/>
                          </a:rPr>
                          <m:t>c</m:t>
                        </m:r>
                      </m:e>
                      <m:sup>
                        <m:r>
                          <m:rPr>
                            <m:sty m:val="p"/>
                          </m:rPr>
                          <a:rPr lang="en-US" sz="2400" i="0" spc="-300">
                            <a:solidFill>
                              <a:schemeClr val="tx1"/>
                            </a:solidFill>
                            <a:latin typeface="Cambria Math" panose="02040503050406030204" pitchFamily="18" charset="0"/>
                          </a:rPr>
                          <m:t>T</m:t>
                        </m:r>
                      </m:sup>
                    </m:sSup>
                    <m:r>
                      <m:rPr>
                        <m:sty m:val="p"/>
                      </m:rPr>
                      <a:rPr lang="en-US" sz="2400" i="0" spc="-300">
                        <a:solidFill>
                          <a:schemeClr val="tx1"/>
                        </a:solidFill>
                        <a:latin typeface="Cambria Math" panose="02040503050406030204" pitchFamily="18" charset="0"/>
                      </a:rPr>
                      <m:t>x</m:t>
                    </m:r>
                    <m:r>
                      <a:rPr lang="en-US" sz="2400" i="0" spc="-300">
                        <a:solidFill>
                          <a:schemeClr val="tx1"/>
                        </a:solidFill>
                        <a:latin typeface="Cambria Math" panose="02040503050406030204" pitchFamily="18" charset="0"/>
                      </a:rPr>
                      <m:t>+</m:t>
                    </m:r>
                    <m:sSup>
                      <m:sSupPr>
                        <m:ctrlPr>
                          <a:rPr lang="en-US" sz="2400" i="1" spc="-300">
                            <a:solidFill>
                              <a:schemeClr val="tx1"/>
                            </a:solidFill>
                            <a:latin typeface="Cambria Math" panose="02040503050406030204" pitchFamily="18" charset="0"/>
                          </a:rPr>
                        </m:ctrlPr>
                      </m:sSupPr>
                      <m:e>
                        <m:r>
                          <m:rPr>
                            <m:sty m:val="p"/>
                          </m:rPr>
                          <a:rPr lang="en-US" sz="2400" i="0" spc="-300">
                            <a:solidFill>
                              <a:schemeClr val="tx1"/>
                            </a:solidFill>
                            <a:latin typeface="Cambria Math" panose="02040503050406030204" pitchFamily="18" charset="0"/>
                          </a:rPr>
                          <m:t>μ</m:t>
                        </m:r>
                      </m:e>
                      <m:sup>
                        <m:r>
                          <m:rPr>
                            <m:sty m:val="p"/>
                          </m:rPr>
                          <a:rPr lang="en-US" sz="2400" i="0" spc="-300">
                            <a:solidFill>
                              <a:schemeClr val="tx1"/>
                            </a:solidFill>
                            <a:latin typeface="Cambria Math" panose="02040503050406030204" pitchFamily="18" charset="0"/>
                          </a:rPr>
                          <m:t>T</m:t>
                        </m:r>
                      </m:sup>
                    </m:sSup>
                    <m:r>
                      <a:rPr lang="en-US" sz="2400" b="0" i="0" spc="-300" smtClean="0">
                        <a:solidFill>
                          <a:schemeClr val="tx1"/>
                        </a:solidFill>
                        <a:latin typeface="Cambria Math" panose="02040503050406030204" pitchFamily="18" charset="0"/>
                      </a:rPr>
                      <m:t>(</m:t>
                    </m:r>
                    <m:r>
                      <m:rPr>
                        <m:sty m:val="p"/>
                      </m:rPr>
                      <a:rPr lang="en-US" sz="2400" i="0" spc="-300">
                        <a:solidFill>
                          <a:schemeClr val="tx1"/>
                        </a:solidFill>
                        <a:latin typeface="Cambria Math" panose="02040503050406030204" pitchFamily="18" charset="0"/>
                      </a:rPr>
                      <m:t>A</m:t>
                    </m:r>
                    <m:r>
                      <m:rPr>
                        <m:sty m:val="p"/>
                      </m:rPr>
                      <a:rPr lang="en-US" sz="2400" b="0" i="0" spc="-300" smtClean="0">
                        <a:solidFill>
                          <a:schemeClr val="tx1"/>
                        </a:solidFill>
                        <a:latin typeface="Cambria Math" panose="02040503050406030204" pitchFamily="18" charset="0"/>
                      </a:rPr>
                      <m:t>x</m:t>
                    </m:r>
                    <m:r>
                      <a:rPr lang="en-US" sz="2400" b="0" i="0" spc="-300" smtClean="0">
                        <a:solidFill>
                          <a:schemeClr val="tx1"/>
                        </a:solidFill>
                        <a:latin typeface="Cambria Math" panose="02040503050406030204" pitchFamily="18" charset="0"/>
                      </a:rPr>
                      <m:t>−</m:t>
                    </m:r>
                    <m:r>
                      <m:rPr>
                        <m:sty m:val="p"/>
                      </m:rPr>
                      <a:rPr lang="en-US" sz="2400" b="0" i="0" spc="-300" smtClean="0">
                        <a:solidFill>
                          <a:schemeClr val="tx1"/>
                        </a:solidFill>
                        <a:latin typeface="Cambria Math" panose="02040503050406030204" pitchFamily="18" charset="0"/>
                      </a:rPr>
                      <m:t>b</m:t>
                    </m:r>
                    <m:r>
                      <a:rPr lang="en-US" sz="2400" b="0" i="0" spc="-300" smtClean="0">
                        <a:solidFill>
                          <a:schemeClr val="tx1"/>
                        </a:solidFill>
                        <a:latin typeface="Cambria Math" panose="02040503050406030204" pitchFamily="18" charset="0"/>
                      </a:rPr>
                      <m:t>)</m:t>
                    </m:r>
                  </m:oMath>
                </a14:m>
                <a:r>
                  <a:rPr lang="en-US" sz="2400" dirty="0">
                    <a:solidFill>
                      <a:schemeClr val="tx1"/>
                    </a:solidFill>
                    <a:latin typeface="Corbel (Body)"/>
                  </a:rPr>
                  <a:t>, and find a solution using KKT conditions as done for other nonlinear problems:</a:t>
                </a:r>
              </a:p>
              <a:p>
                <a:pPr marL="800100" lvl="1" indent="-342900">
                  <a:buClrTx/>
                  <a:buFont typeface="+mj-lt"/>
                  <a:buAutoNum type="arabicPeriod"/>
                </a:pPr>
                <a14:m>
                  <m:oMath xmlns:m="http://schemas.openxmlformats.org/officeDocument/2006/math">
                    <m:r>
                      <m:rPr>
                        <m:sty m:val="p"/>
                      </m:rPr>
                      <a:rPr lang="en-US" sz="2400" i="0">
                        <a:solidFill>
                          <a:schemeClr val="tx1"/>
                        </a:solidFill>
                        <a:latin typeface="Cambria Math" panose="02040503050406030204" pitchFamily="18" charset="0"/>
                      </a:rPr>
                      <m:t>∇L</m:t>
                    </m:r>
                    <m:d>
                      <m:dPr>
                        <m:ctrlPr>
                          <a:rPr lang="en-US" sz="2400" i="1">
                            <a:solidFill>
                              <a:schemeClr val="tx1"/>
                            </a:solidFill>
                            <a:latin typeface="Cambria Math" panose="02040503050406030204" pitchFamily="18" charset="0"/>
                          </a:rPr>
                        </m:ctrlPr>
                      </m:dPr>
                      <m:e>
                        <m:r>
                          <m:rPr>
                            <m:sty m:val="p"/>
                          </m:rPr>
                          <a:rPr lang="en-US" sz="2400" i="0">
                            <a:solidFill>
                              <a:schemeClr val="tx1"/>
                            </a:solidFill>
                            <a:latin typeface="Cambria Math" panose="02040503050406030204" pitchFamily="18" charset="0"/>
                          </a:rPr>
                          <m:t>x</m:t>
                        </m:r>
                        <m:r>
                          <a:rPr lang="en-US" sz="2400" i="0">
                            <a:solidFill>
                              <a:schemeClr val="tx1"/>
                            </a:solidFill>
                            <a:latin typeface="Cambria Math" panose="02040503050406030204" pitchFamily="18" charset="0"/>
                          </a:rPr>
                          <m:t>,</m:t>
                        </m:r>
                        <m:r>
                          <m:rPr>
                            <m:sty m:val="p"/>
                          </m:rPr>
                          <a:rPr lang="en-US" sz="2400" i="0">
                            <a:solidFill>
                              <a:schemeClr val="tx1"/>
                            </a:solidFill>
                            <a:latin typeface="Cambria Math" panose="02040503050406030204" pitchFamily="18" charset="0"/>
                          </a:rPr>
                          <m:t>μ</m:t>
                        </m:r>
                      </m:e>
                    </m:d>
                    <m:r>
                      <a:rPr lang="en-US" sz="2400" i="0">
                        <a:solidFill>
                          <a:schemeClr val="tx1"/>
                        </a:solidFill>
                        <a:latin typeface="Cambria Math" panose="02040503050406030204" pitchFamily="18" charset="0"/>
                      </a:rPr>
                      <m:t>= </m:t>
                    </m:r>
                    <m:sSup>
                      <m:sSupPr>
                        <m:ctrlPr>
                          <a:rPr lang="en-US" sz="2400" i="1">
                            <a:solidFill>
                              <a:schemeClr val="tx1"/>
                            </a:solidFill>
                            <a:latin typeface="Cambria Math" panose="02040503050406030204" pitchFamily="18" charset="0"/>
                          </a:rPr>
                        </m:ctrlPr>
                      </m:sSupPr>
                      <m:e>
                        <m:r>
                          <m:rPr>
                            <m:sty m:val="p"/>
                          </m:rPr>
                          <a:rPr lang="en-US" sz="2400" i="0">
                            <a:solidFill>
                              <a:schemeClr val="tx1"/>
                            </a:solidFill>
                            <a:latin typeface="Cambria Math" panose="02040503050406030204" pitchFamily="18" charset="0"/>
                          </a:rPr>
                          <m:t>c</m:t>
                        </m:r>
                      </m:e>
                      <m:sup>
                        <m:r>
                          <m:rPr>
                            <m:sty m:val="p"/>
                          </m:rPr>
                          <a:rPr lang="en-US" sz="2400" i="0">
                            <a:solidFill>
                              <a:schemeClr val="tx1"/>
                            </a:solidFill>
                            <a:latin typeface="Cambria Math" panose="02040503050406030204" pitchFamily="18" charset="0"/>
                          </a:rPr>
                          <m:t>T</m:t>
                        </m:r>
                      </m:sup>
                    </m:sSup>
                    <m:r>
                      <a:rPr lang="en-US" sz="2400" i="0">
                        <a:solidFill>
                          <a:schemeClr val="tx1"/>
                        </a:solidFill>
                        <a:latin typeface="Cambria Math" panose="02040503050406030204" pitchFamily="18" charset="0"/>
                      </a:rPr>
                      <m:t>+</m:t>
                    </m:r>
                    <m:f>
                      <m:fPr>
                        <m:ctrlPr>
                          <a:rPr lang="en-US" sz="2400" i="1">
                            <a:solidFill>
                              <a:schemeClr val="tx1"/>
                            </a:solidFill>
                            <a:latin typeface="Cambria Math" panose="02040503050406030204" pitchFamily="18" charset="0"/>
                          </a:rPr>
                        </m:ctrlPr>
                      </m:fPr>
                      <m:num>
                        <m:r>
                          <a:rPr lang="en-US" sz="2400" i="0">
                            <a:solidFill>
                              <a:schemeClr val="tx1"/>
                            </a:solidFill>
                            <a:latin typeface="Cambria Math" panose="02040503050406030204" pitchFamily="18" charset="0"/>
                          </a:rPr>
                          <m:t>1</m:t>
                        </m:r>
                      </m:num>
                      <m:den>
                        <m:r>
                          <a:rPr lang="en-US" sz="2400" i="0">
                            <a:solidFill>
                              <a:schemeClr val="tx1"/>
                            </a:solidFill>
                            <a:latin typeface="Cambria Math" panose="02040503050406030204" pitchFamily="18" charset="0"/>
                          </a:rPr>
                          <m:t>2</m:t>
                        </m:r>
                      </m:den>
                    </m:f>
                    <m:sSup>
                      <m:sSupPr>
                        <m:ctrlPr>
                          <a:rPr lang="en-US" sz="2400" i="1">
                            <a:solidFill>
                              <a:schemeClr val="tx1"/>
                            </a:solidFill>
                            <a:latin typeface="Cambria Math" panose="02040503050406030204" pitchFamily="18" charset="0"/>
                          </a:rPr>
                        </m:ctrlPr>
                      </m:sSupPr>
                      <m:e>
                        <m:r>
                          <m:rPr>
                            <m:sty m:val="p"/>
                          </m:rPr>
                          <a:rPr lang="en-US" sz="2400" i="0">
                            <a:solidFill>
                              <a:schemeClr val="tx1"/>
                            </a:solidFill>
                            <a:latin typeface="Cambria Math" panose="02040503050406030204" pitchFamily="18" charset="0"/>
                          </a:rPr>
                          <m:t>x</m:t>
                        </m:r>
                      </m:e>
                      <m:sup>
                        <m:r>
                          <m:rPr>
                            <m:sty m:val="p"/>
                          </m:rPr>
                          <a:rPr lang="en-US" sz="2400" i="0">
                            <a:solidFill>
                              <a:schemeClr val="tx1"/>
                            </a:solidFill>
                            <a:latin typeface="Cambria Math" panose="02040503050406030204" pitchFamily="18" charset="0"/>
                          </a:rPr>
                          <m:t>T</m:t>
                        </m:r>
                      </m:sup>
                    </m:sSup>
                    <m:r>
                      <m:rPr>
                        <m:sty m:val="p"/>
                      </m:rPr>
                      <a:rPr lang="en-US" sz="2400" i="0">
                        <a:solidFill>
                          <a:schemeClr val="tx1"/>
                        </a:solidFill>
                        <a:latin typeface="Cambria Math" panose="02040503050406030204" pitchFamily="18" charset="0"/>
                      </a:rPr>
                      <m:t>Q</m:t>
                    </m:r>
                    <m:r>
                      <a:rPr lang="en-US" sz="2400" i="0">
                        <a:solidFill>
                          <a:schemeClr val="tx1"/>
                        </a:solidFill>
                        <a:latin typeface="Cambria Math" panose="02040503050406030204" pitchFamily="18" charset="0"/>
                      </a:rPr>
                      <m:t>+ </m:t>
                    </m:r>
                    <m:sSup>
                      <m:sSupPr>
                        <m:ctrlPr>
                          <a:rPr lang="en-US" sz="2400" i="1">
                            <a:solidFill>
                              <a:schemeClr val="tx1"/>
                            </a:solidFill>
                            <a:latin typeface="Cambria Math" panose="02040503050406030204" pitchFamily="18" charset="0"/>
                          </a:rPr>
                        </m:ctrlPr>
                      </m:sSupPr>
                      <m:e>
                        <m:r>
                          <m:rPr>
                            <m:sty m:val="p"/>
                          </m:rPr>
                          <a:rPr lang="en-US" sz="2400" i="0">
                            <a:solidFill>
                              <a:schemeClr val="tx1"/>
                            </a:solidFill>
                            <a:latin typeface="Cambria Math" panose="02040503050406030204" pitchFamily="18" charset="0"/>
                          </a:rPr>
                          <m:t>μ</m:t>
                        </m:r>
                      </m:e>
                      <m:sup>
                        <m:r>
                          <m:rPr>
                            <m:sty m:val="p"/>
                          </m:rPr>
                          <a:rPr lang="en-US" sz="2400" i="0">
                            <a:solidFill>
                              <a:schemeClr val="tx1"/>
                            </a:solidFill>
                            <a:latin typeface="Cambria Math" panose="02040503050406030204" pitchFamily="18" charset="0"/>
                          </a:rPr>
                          <m:t>T</m:t>
                        </m:r>
                      </m:sup>
                    </m:sSup>
                    <m:r>
                      <m:rPr>
                        <m:sty m:val="p"/>
                      </m:rPr>
                      <a:rPr lang="en-US" sz="2400" i="0">
                        <a:solidFill>
                          <a:schemeClr val="tx1"/>
                        </a:solidFill>
                        <a:latin typeface="Cambria Math" panose="02040503050406030204" pitchFamily="18" charset="0"/>
                      </a:rPr>
                      <m:t>A</m:t>
                    </m:r>
                    <m:r>
                      <a:rPr lang="en-US" sz="2400" i="0">
                        <a:solidFill>
                          <a:schemeClr val="tx1"/>
                        </a:solidFill>
                        <a:latin typeface="Cambria Math" panose="02040503050406030204" pitchFamily="18" charset="0"/>
                      </a:rPr>
                      <m:t>=0</m:t>
                    </m:r>
                  </m:oMath>
                </a14:m>
                <a:endParaRPr lang="en-US" sz="2400" dirty="0">
                  <a:solidFill>
                    <a:schemeClr val="tx1"/>
                  </a:solidFill>
                  <a:latin typeface="Corbel (Body)"/>
                </a:endParaRPr>
              </a:p>
              <a:p>
                <a:pPr marL="800100" lvl="1" indent="-342900">
                  <a:buClrTx/>
                  <a:buFont typeface="+mj-lt"/>
                  <a:buAutoNum type="arabicPeriod"/>
                </a:pPr>
                <a14:m>
                  <m:oMath xmlns:m="http://schemas.openxmlformats.org/officeDocument/2006/math">
                    <m:sSup>
                      <m:sSupPr>
                        <m:ctrlPr>
                          <a:rPr lang="en-US" sz="2400" i="1" spc="-300">
                            <a:latin typeface="Cambria Math" panose="02040503050406030204" pitchFamily="18" charset="0"/>
                          </a:rPr>
                        </m:ctrlPr>
                      </m:sSupPr>
                      <m:e>
                        <m:r>
                          <m:rPr>
                            <m:sty m:val="p"/>
                          </m:rPr>
                          <a:rPr lang="en-US" sz="2400" spc="-300">
                            <a:latin typeface="Cambria Math" panose="02040503050406030204" pitchFamily="18" charset="0"/>
                          </a:rPr>
                          <m:t>μ</m:t>
                        </m:r>
                      </m:e>
                      <m:sup>
                        <m:r>
                          <m:rPr>
                            <m:sty m:val="p"/>
                          </m:rPr>
                          <a:rPr lang="en-US" sz="2400" spc="-300">
                            <a:latin typeface="Cambria Math" panose="02040503050406030204" pitchFamily="18" charset="0"/>
                          </a:rPr>
                          <m:t>T</m:t>
                        </m:r>
                      </m:sup>
                    </m:sSup>
                    <m:d>
                      <m:dPr>
                        <m:ctrlPr>
                          <a:rPr lang="en-US" sz="2400" i="1" spc="-300">
                            <a:latin typeface="Cambria Math" panose="02040503050406030204" pitchFamily="18" charset="0"/>
                          </a:rPr>
                        </m:ctrlPr>
                      </m:dPr>
                      <m:e>
                        <m:r>
                          <m:rPr>
                            <m:sty m:val="p"/>
                          </m:rPr>
                          <a:rPr lang="en-US" sz="2400" spc="-300">
                            <a:latin typeface="Cambria Math" panose="02040503050406030204" pitchFamily="18" charset="0"/>
                          </a:rPr>
                          <m:t>Ax</m:t>
                        </m:r>
                        <m:r>
                          <a:rPr lang="en-US" sz="2400" spc="-300">
                            <a:latin typeface="Cambria Math" panose="02040503050406030204" pitchFamily="18" charset="0"/>
                          </a:rPr>
                          <m:t>−</m:t>
                        </m:r>
                        <m:r>
                          <m:rPr>
                            <m:sty m:val="p"/>
                          </m:rPr>
                          <a:rPr lang="en-US" sz="2400" spc="-300">
                            <a:latin typeface="Cambria Math" panose="02040503050406030204" pitchFamily="18" charset="0"/>
                          </a:rPr>
                          <m:t>b</m:t>
                        </m:r>
                      </m:e>
                    </m:d>
                    <m:r>
                      <a:rPr lang="en-US" sz="2400" b="0" i="1" spc="-300" smtClean="0">
                        <a:latin typeface="Cambria Math" panose="02040503050406030204" pitchFamily="18" charset="0"/>
                      </a:rPr>
                      <m:t>=0</m:t>
                    </m:r>
                  </m:oMath>
                </a14:m>
                <a:r>
                  <a:rPr lang="en-US" sz="2400" dirty="0">
                    <a:latin typeface="Corbel (Body)"/>
                  </a:rPr>
                  <a:t> </a:t>
                </a:r>
                <a:endParaRPr lang="en-US" sz="2400" i="1" dirty="0">
                  <a:solidFill>
                    <a:schemeClr val="tx1"/>
                  </a:solidFill>
                  <a:latin typeface="Cambria Math" panose="02040503050406030204" pitchFamily="18" charset="0"/>
                </a:endParaRPr>
              </a:p>
              <a:p>
                <a:pPr marL="800100" lvl="1" indent="-342900">
                  <a:buClrTx/>
                  <a:buFont typeface="+mj-lt"/>
                  <a:buAutoNum type="arabicPeriod"/>
                </a:pPr>
                <a14:m>
                  <m:oMath xmlns:m="http://schemas.openxmlformats.org/officeDocument/2006/math">
                    <m:sSup>
                      <m:sSupPr>
                        <m:ctrlPr>
                          <a:rPr lang="en-US" sz="2400" i="1">
                            <a:solidFill>
                              <a:schemeClr val="tx1"/>
                            </a:solidFill>
                            <a:latin typeface="Cambria Math" panose="02040503050406030204" pitchFamily="18" charset="0"/>
                          </a:rPr>
                        </m:ctrlPr>
                      </m:sSupPr>
                      <m:e>
                        <m:r>
                          <m:rPr>
                            <m:sty m:val="p"/>
                          </m:rPr>
                          <a:rPr lang="en-US" sz="2400" i="0">
                            <a:solidFill>
                              <a:schemeClr val="tx1"/>
                            </a:solidFill>
                            <a:latin typeface="Cambria Math" panose="02040503050406030204" pitchFamily="18" charset="0"/>
                          </a:rPr>
                          <m:t>x</m:t>
                        </m:r>
                      </m:e>
                      <m:sup>
                        <m:r>
                          <m:rPr>
                            <m:sty m:val="p"/>
                          </m:rPr>
                          <a:rPr lang="en-US" sz="2400" i="0">
                            <a:solidFill>
                              <a:schemeClr val="tx1"/>
                            </a:solidFill>
                            <a:latin typeface="Cambria Math" panose="02040503050406030204" pitchFamily="18" charset="0"/>
                          </a:rPr>
                          <m:t>T</m:t>
                        </m:r>
                      </m:sup>
                    </m:sSup>
                    <m:r>
                      <a:rPr lang="en-US" sz="2400" i="0">
                        <a:solidFill>
                          <a:schemeClr val="tx1"/>
                        </a:solidFill>
                        <a:latin typeface="Cambria Math" panose="02040503050406030204" pitchFamily="18" charset="0"/>
                      </a:rPr>
                      <m:t>, </m:t>
                    </m:r>
                    <m:sSup>
                      <m:sSupPr>
                        <m:ctrlPr>
                          <a:rPr lang="en-US" sz="2400" i="1">
                            <a:solidFill>
                              <a:schemeClr val="tx1"/>
                            </a:solidFill>
                            <a:latin typeface="Cambria Math" panose="02040503050406030204" pitchFamily="18" charset="0"/>
                          </a:rPr>
                        </m:ctrlPr>
                      </m:sSupPr>
                      <m:e>
                        <m:r>
                          <m:rPr>
                            <m:sty m:val="p"/>
                          </m:rPr>
                          <a:rPr lang="en-US" sz="2400" i="0">
                            <a:solidFill>
                              <a:schemeClr val="tx1"/>
                            </a:solidFill>
                            <a:latin typeface="Cambria Math" panose="02040503050406030204" pitchFamily="18" charset="0"/>
                          </a:rPr>
                          <m:t>μ</m:t>
                        </m:r>
                      </m:e>
                      <m:sup>
                        <m:r>
                          <m:rPr>
                            <m:sty m:val="p"/>
                          </m:rPr>
                          <a:rPr lang="en-US" sz="2400" i="0">
                            <a:solidFill>
                              <a:schemeClr val="tx1"/>
                            </a:solidFill>
                            <a:latin typeface="Cambria Math" panose="02040503050406030204" pitchFamily="18" charset="0"/>
                          </a:rPr>
                          <m:t>T</m:t>
                        </m:r>
                      </m:sup>
                    </m:sSup>
                    <m:r>
                      <a:rPr lang="en-US" sz="2400" i="0">
                        <a:solidFill>
                          <a:schemeClr val="tx1"/>
                        </a:solidFill>
                        <a:latin typeface="Cambria Math" panose="02040503050406030204" pitchFamily="18" charset="0"/>
                      </a:rPr>
                      <m:t>≥0</m:t>
                    </m:r>
                  </m:oMath>
                </a14:m>
                <a:endParaRPr lang="en-US" sz="2400" dirty="0">
                  <a:latin typeface="Corbel (Body)"/>
                </a:endParaRPr>
              </a:p>
              <a:p>
                <a:pPr>
                  <a:buClrTx/>
                </a:pPr>
                <a:r>
                  <a:rPr lang="en-US" sz="2400" dirty="0">
                    <a:latin typeface="Corbel (Body)"/>
                  </a:rPr>
                  <a:t>For positive definite Q, the ellipsoid method solves the problem in polynomial time.  If, on the other hand, Q is indefinite, then the problem is NP-hard.</a:t>
                </a:r>
              </a:p>
              <a:p>
                <a:pPr lvl="1">
                  <a:buClrTx/>
                </a:pPr>
                <a:endParaRPr lang="en-US" sz="2400" dirty="0">
                  <a:solidFill>
                    <a:schemeClr val="tx1"/>
                  </a:solidFill>
                  <a:latin typeface="Corbel (Body)"/>
                </a:endParaRPr>
              </a:p>
            </p:txBody>
          </p:sp>
        </mc:Choice>
        <mc:Fallback xmlns="">
          <p:sp>
            <p:nvSpPr>
              <p:cNvPr id="3" name="Content Placeholder 2">
                <a:extLst>
                  <a:ext uri="{FF2B5EF4-FFF2-40B4-BE49-F238E27FC236}">
                    <a16:creationId xmlns:a16="http://schemas.microsoft.com/office/drawing/2014/main" id="{90E8A47E-9D4A-4D70-B23A-B0AC3757292F}"/>
                  </a:ext>
                </a:extLst>
              </p:cNvPr>
              <p:cNvSpPr>
                <a:spLocks noGrp="1" noRot="1" noChangeAspect="1" noMove="1" noResize="1" noEditPoints="1" noAdjustHandles="1" noChangeArrowheads="1" noChangeShapeType="1" noTextEdit="1"/>
              </p:cNvSpPr>
              <p:nvPr>
                <p:ph idx="1"/>
              </p:nvPr>
            </p:nvSpPr>
            <p:spPr>
              <a:xfrm>
                <a:off x="685802" y="1869600"/>
                <a:ext cx="10030966" cy="4378799"/>
              </a:xfrm>
              <a:blipFill>
                <a:blip r:embed="rId3"/>
                <a:stretch>
                  <a:fillRect l="-851"/>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7</a:t>
            </a:fld>
            <a:endParaRPr lang="en-US" noProof="0" dirty="0"/>
          </a:p>
        </p:txBody>
      </p:sp>
      <p:sp>
        <p:nvSpPr>
          <p:cNvPr id="9" name="Date Placeholder 4">
            <a:extLst>
              <a:ext uri="{FF2B5EF4-FFF2-40B4-BE49-F238E27FC236}">
                <a16:creationId xmlns:a16="http://schemas.microsoft.com/office/drawing/2014/main" id="{7937CA09-1FAA-41C7-8778-15FC39BFBD3E}"/>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Background</a:t>
            </a:r>
          </a:p>
        </p:txBody>
      </p:sp>
      <p:sp>
        <p:nvSpPr>
          <p:cNvPr id="10" name="Title 1">
            <a:extLst>
              <a:ext uri="{FF2B5EF4-FFF2-40B4-BE49-F238E27FC236}">
                <a16:creationId xmlns:a16="http://schemas.microsoft.com/office/drawing/2014/main" id="{2E19DBE5-310E-41C6-BCE5-9A59889A2AE0}"/>
              </a:ext>
            </a:extLst>
          </p:cNvPr>
          <p:cNvSpPr>
            <a:spLocks noGrp="1"/>
          </p:cNvSpPr>
          <p:nvPr>
            <p:ph type="title"/>
          </p:nvPr>
        </p:nvSpPr>
        <p:spPr>
          <a:xfrm>
            <a:off x="685801" y="609600"/>
            <a:ext cx="6124574" cy="1260000"/>
          </a:xfrm>
        </p:spPr>
        <p:txBody>
          <a:bodyPr/>
          <a:lstStyle/>
          <a:p>
            <a:r>
              <a:rPr lang="en-US" sz="3200" dirty="0"/>
              <a:t>Quadratic Programming</a:t>
            </a:r>
            <a:endParaRPr lang="en-US" dirty="0"/>
          </a:p>
        </p:txBody>
      </p:sp>
      <p:pic>
        <p:nvPicPr>
          <p:cNvPr id="11" name="Picture 4" descr="System Icons - Download Free Vector Icons | Noun Project">
            <a:extLst>
              <a:ext uri="{FF2B5EF4-FFF2-40B4-BE49-F238E27FC236}">
                <a16:creationId xmlns:a16="http://schemas.microsoft.com/office/drawing/2014/main" id="{E0779E28-5F48-4061-B2DD-06C88BF9BED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15197" y="725270"/>
            <a:ext cx="1028660" cy="102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6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a:xfrm>
            <a:off x="685801" y="609600"/>
            <a:ext cx="3983306" cy="1260000"/>
          </a:xfrm>
        </p:spPr>
        <p:txBody>
          <a:bodyPr/>
          <a:lstStyle/>
          <a:p>
            <a:r>
              <a:rPr lang="en-US" sz="3200" dirty="0"/>
              <a:t>Our approach</a:t>
            </a:r>
            <a:endParaRPr lang="en-US" dirty="0"/>
          </a:p>
        </p:txBody>
      </p:sp>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8</a:t>
            </a:fld>
            <a:endParaRPr lang="en-US" noProof="0" dirty="0"/>
          </a:p>
        </p:txBody>
      </p:sp>
      <p:pic>
        <p:nvPicPr>
          <p:cNvPr id="3078" name="Picture 6" descr="Download Gears PNG Transparent - Free Transparent PNG Images ...">
            <a:extLst>
              <a:ext uri="{FF2B5EF4-FFF2-40B4-BE49-F238E27FC236}">
                <a16:creationId xmlns:a16="http://schemas.microsoft.com/office/drawing/2014/main" id="{FE0AC8EA-3157-49AF-BE60-A5956F8B2F2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669107" y="825193"/>
            <a:ext cx="1076946" cy="828814"/>
          </a:xfrm>
          <a:prstGeom prst="rect">
            <a:avLst/>
          </a:prstGeom>
          <a:noFill/>
          <a:extLst>
            <a:ext uri="{909E8E84-426E-40DD-AFC4-6F175D3DCCD1}">
              <a14:hiddenFill xmlns:a14="http://schemas.microsoft.com/office/drawing/2010/main">
                <a:solidFill>
                  <a:srgbClr val="FFFFFF"/>
                </a:solidFill>
              </a14:hiddenFill>
            </a:ext>
          </a:extLst>
        </p:spPr>
      </p:pic>
      <p:grpSp>
        <p:nvGrpSpPr>
          <p:cNvPr id="3076" name="Group 3075">
            <a:extLst>
              <a:ext uri="{FF2B5EF4-FFF2-40B4-BE49-F238E27FC236}">
                <a16:creationId xmlns:a16="http://schemas.microsoft.com/office/drawing/2014/main" id="{4AEBBF21-1125-446F-BE05-C8FC167D5679}"/>
              </a:ext>
            </a:extLst>
          </p:cNvPr>
          <p:cNvGrpSpPr/>
          <p:nvPr/>
        </p:nvGrpSpPr>
        <p:grpSpPr>
          <a:xfrm>
            <a:off x="685801" y="1912084"/>
            <a:ext cx="10667999" cy="3942836"/>
            <a:chOff x="685801" y="1912084"/>
            <a:chExt cx="10667999" cy="3942836"/>
          </a:xfrm>
        </p:grpSpPr>
        <p:grpSp>
          <p:nvGrpSpPr>
            <p:cNvPr id="3073" name="Group 3072">
              <a:extLst>
                <a:ext uri="{FF2B5EF4-FFF2-40B4-BE49-F238E27FC236}">
                  <a16:creationId xmlns:a16="http://schemas.microsoft.com/office/drawing/2014/main" id="{180866B9-2720-435D-87D2-818E6752D4B5}"/>
                </a:ext>
              </a:extLst>
            </p:cNvPr>
            <p:cNvGrpSpPr/>
            <p:nvPr/>
          </p:nvGrpSpPr>
          <p:grpSpPr>
            <a:xfrm>
              <a:off x="685801" y="1912084"/>
              <a:ext cx="10667999" cy="3942836"/>
              <a:chOff x="685801" y="1912084"/>
              <a:chExt cx="10667999" cy="3942836"/>
            </a:xfrm>
          </p:grpSpPr>
          <p:grpSp>
            <p:nvGrpSpPr>
              <p:cNvPr id="28" name="Group 27">
                <a:extLst>
                  <a:ext uri="{FF2B5EF4-FFF2-40B4-BE49-F238E27FC236}">
                    <a16:creationId xmlns:a16="http://schemas.microsoft.com/office/drawing/2014/main" id="{52E3BA3F-D701-416E-B8AE-633E02E6D7A7}"/>
                  </a:ext>
                </a:extLst>
              </p:cNvPr>
              <p:cNvGrpSpPr/>
              <p:nvPr/>
            </p:nvGrpSpPr>
            <p:grpSpPr>
              <a:xfrm>
                <a:off x="685801" y="1912084"/>
                <a:ext cx="10667998" cy="1540118"/>
                <a:chOff x="685801" y="1912084"/>
                <a:chExt cx="10667998" cy="1540118"/>
              </a:xfrm>
            </p:grpSpPr>
            <p:sp>
              <p:nvSpPr>
                <p:cNvPr id="10" name="Freeform: Shape 9">
                  <a:extLst>
                    <a:ext uri="{FF2B5EF4-FFF2-40B4-BE49-F238E27FC236}">
                      <a16:creationId xmlns:a16="http://schemas.microsoft.com/office/drawing/2014/main" id="{3F6CD2DB-1D59-444B-AC3E-05B28D7E5B8D}"/>
                    </a:ext>
                  </a:extLst>
                </p:cNvPr>
                <p:cNvSpPr/>
                <p:nvPr/>
              </p:nvSpPr>
              <p:spPr>
                <a:xfrm>
                  <a:off x="685801" y="1915808"/>
                  <a:ext cx="2166192" cy="1484016"/>
                </a:xfrm>
                <a:custGeom>
                  <a:avLst/>
                  <a:gdLst>
                    <a:gd name="connsiteX0" fmla="*/ 0 w 1953892"/>
                    <a:gd name="connsiteY0" fmla="*/ 179904 h 1799044"/>
                    <a:gd name="connsiteX1" fmla="*/ 179904 w 1953892"/>
                    <a:gd name="connsiteY1" fmla="*/ 0 h 1799044"/>
                    <a:gd name="connsiteX2" fmla="*/ 1773988 w 1953892"/>
                    <a:gd name="connsiteY2" fmla="*/ 0 h 1799044"/>
                    <a:gd name="connsiteX3" fmla="*/ 1953892 w 1953892"/>
                    <a:gd name="connsiteY3" fmla="*/ 179904 h 1799044"/>
                    <a:gd name="connsiteX4" fmla="*/ 1953892 w 1953892"/>
                    <a:gd name="connsiteY4" fmla="*/ 1619140 h 1799044"/>
                    <a:gd name="connsiteX5" fmla="*/ 1773988 w 1953892"/>
                    <a:gd name="connsiteY5" fmla="*/ 1799044 h 1799044"/>
                    <a:gd name="connsiteX6" fmla="*/ 179904 w 1953892"/>
                    <a:gd name="connsiteY6" fmla="*/ 1799044 h 1799044"/>
                    <a:gd name="connsiteX7" fmla="*/ 0 w 1953892"/>
                    <a:gd name="connsiteY7" fmla="*/ 1619140 h 1799044"/>
                    <a:gd name="connsiteX8" fmla="*/ 0 w 1953892"/>
                    <a:gd name="connsiteY8" fmla="*/ 179904 h 179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892" h="1799044">
                      <a:moveTo>
                        <a:pt x="0" y="179904"/>
                      </a:moveTo>
                      <a:cubicBezTo>
                        <a:pt x="0" y="80546"/>
                        <a:pt x="80546" y="0"/>
                        <a:pt x="179904" y="0"/>
                      </a:cubicBezTo>
                      <a:lnTo>
                        <a:pt x="1773988" y="0"/>
                      </a:lnTo>
                      <a:cubicBezTo>
                        <a:pt x="1873346" y="0"/>
                        <a:pt x="1953892" y="80546"/>
                        <a:pt x="1953892" y="179904"/>
                      </a:cubicBezTo>
                      <a:lnTo>
                        <a:pt x="1953892" y="1619140"/>
                      </a:lnTo>
                      <a:cubicBezTo>
                        <a:pt x="1953892" y="1718498"/>
                        <a:pt x="1873346" y="1799044"/>
                        <a:pt x="1773988" y="1799044"/>
                      </a:cubicBezTo>
                      <a:lnTo>
                        <a:pt x="179904" y="1799044"/>
                      </a:lnTo>
                      <a:cubicBezTo>
                        <a:pt x="80546" y="1799044"/>
                        <a:pt x="0" y="1718498"/>
                        <a:pt x="0" y="1619140"/>
                      </a:cubicBezTo>
                      <a:lnTo>
                        <a:pt x="0" y="179904"/>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44132" tIns="144132" rIns="144132" bIns="144132" numCol="1" spcCol="1270" anchor="ctr" anchorCtr="0">
                  <a:noAutofit/>
                </a:bodyPr>
                <a:lstStyle/>
                <a:p>
                  <a:pPr marL="0" lvl="0" indent="0" algn="ctr" defTabSz="1066800">
                    <a:lnSpc>
                      <a:spcPct val="90000"/>
                    </a:lnSpc>
                    <a:spcBef>
                      <a:spcPct val="0"/>
                    </a:spcBef>
                    <a:spcAft>
                      <a:spcPct val="35000"/>
                    </a:spcAft>
                    <a:buNone/>
                  </a:pPr>
                  <a:r>
                    <a:rPr lang="en-US" sz="2400" kern="1200" dirty="0"/>
                    <a:t>Defining a new question vector for a student</a:t>
                  </a:r>
                </a:p>
              </p:txBody>
            </p:sp>
            <p:sp>
              <p:nvSpPr>
                <p:cNvPr id="12" name="Freeform: Shape 11">
                  <a:extLst>
                    <a:ext uri="{FF2B5EF4-FFF2-40B4-BE49-F238E27FC236}">
                      <a16:creationId xmlns:a16="http://schemas.microsoft.com/office/drawing/2014/main" id="{213B2B85-8DCA-45D0-AA6D-6D9A9F5179BA}"/>
                    </a:ext>
                  </a:extLst>
                </p:cNvPr>
                <p:cNvSpPr/>
                <p:nvPr/>
              </p:nvSpPr>
              <p:spPr>
                <a:xfrm>
                  <a:off x="5072124" y="1964462"/>
                  <a:ext cx="2165127" cy="1487740"/>
                </a:xfrm>
                <a:custGeom>
                  <a:avLst/>
                  <a:gdLst>
                    <a:gd name="connsiteX0" fmla="*/ 0 w 1964114"/>
                    <a:gd name="connsiteY0" fmla="*/ 176037 h 1760374"/>
                    <a:gd name="connsiteX1" fmla="*/ 176037 w 1964114"/>
                    <a:gd name="connsiteY1" fmla="*/ 0 h 1760374"/>
                    <a:gd name="connsiteX2" fmla="*/ 1788077 w 1964114"/>
                    <a:gd name="connsiteY2" fmla="*/ 0 h 1760374"/>
                    <a:gd name="connsiteX3" fmla="*/ 1964114 w 1964114"/>
                    <a:gd name="connsiteY3" fmla="*/ 176037 h 1760374"/>
                    <a:gd name="connsiteX4" fmla="*/ 1964114 w 1964114"/>
                    <a:gd name="connsiteY4" fmla="*/ 1584337 h 1760374"/>
                    <a:gd name="connsiteX5" fmla="*/ 1788077 w 1964114"/>
                    <a:gd name="connsiteY5" fmla="*/ 1760374 h 1760374"/>
                    <a:gd name="connsiteX6" fmla="*/ 176037 w 1964114"/>
                    <a:gd name="connsiteY6" fmla="*/ 1760374 h 1760374"/>
                    <a:gd name="connsiteX7" fmla="*/ 0 w 1964114"/>
                    <a:gd name="connsiteY7" fmla="*/ 1584337 h 1760374"/>
                    <a:gd name="connsiteX8" fmla="*/ 0 w 1964114"/>
                    <a:gd name="connsiteY8" fmla="*/ 176037 h 176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14" h="1760374">
                      <a:moveTo>
                        <a:pt x="0" y="176037"/>
                      </a:moveTo>
                      <a:cubicBezTo>
                        <a:pt x="0" y="78814"/>
                        <a:pt x="78814" y="0"/>
                        <a:pt x="176037" y="0"/>
                      </a:cubicBezTo>
                      <a:lnTo>
                        <a:pt x="1788077" y="0"/>
                      </a:lnTo>
                      <a:cubicBezTo>
                        <a:pt x="1885300" y="0"/>
                        <a:pt x="1964114" y="78814"/>
                        <a:pt x="1964114" y="176037"/>
                      </a:cubicBezTo>
                      <a:lnTo>
                        <a:pt x="1964114" y="1584337"/>
                      </a:lnTo>
                      <a:cubicBezTo>
                        <a:pt x="1964114" y="1681560"/>
                        <a:pt x="1885300" y="1760374"/>
                        <a:pt x="1788077" y="1760374"/>
                      </a:cubicBezTo>
                      <a:lnTo>
                        <a:pt x="176037" y="1760374"/>
                      </a:lnTo>
                      <a:cubicBezTo>
                        <a:pt x="78814" y="1760374"/>
                        <a:pt x="0" y="1681560"/>
                        <a:pt x="0" y="1584337"/>
                      </a:cubicBezTo>
                      <a:lnTo>
                        <a:pt x="0" y="17603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43000" tIns="143000" rIns="143000" bIns="143000" numCol="1" spcCol="1270" anchor="ctr" anchorCtr="0">
                  <a:noAutofit/>
                </a:bodyPr>
                <a:lstStyle/>
                <a:p>
                  <a:pPr marL="0" lvl="0" indent="0" algn="ctr" defTabSz="1066800">
                    <a:lnSpc>
                      <a:spcPct val="90000"/>
                    </a:lnSpc>
                    <a:spcBef>
                      <a:spcPct val="0"/>
                    </a:spcBef>
                    <a:spcAft>
                      <a:spcPct val="35000"/>
                    </a:spcAft>
                    <a:buNone/>
                  </a:pPr>
                  <a:r>
                    <a:rPr lang="en-US" sz="2400" kern="1200" dirty="0"/>
                    <a:t>Student answer the questionnaire </a:t>
                  </a:r>
                </a:p>
              </p:txBody>
            </p:sp>
            <p:sp>
              <p:nvSpPr>
                <p:cNvPr id="14" name="Freeform: Shape 13">
                  <a:extLst>
                    <a:ext uri="{FF2B5EF4-FFF2-40B4-BE49-F238E27FC236}">
                      <a16:creationId xmlns:a16="http://schemas.microsoft.com/office/drawing/2014/main" id="{B4CDBD4D-CCD6-493E-87D8-B8CDD9493F4F}"/>
                    </a:ext>
                  </a:extLst>
                </p:cNvPr>
                <p:cNvSpPr/>
                <p:nvPr/>
              </p:nvSpPr>
              <p:spPr>
                <a:xfrm>
                  <a:off x="9060405" y="1912084"/>
                  <a:ext cx="2293394" cy="1487740"/>
                </a:xfrm>
                <a:custGeom>
                  <a:avLst/>
                  <a:gdLst>
                    <a:gd name="connsiteX0" fmla="*/ 0 w 2018384"/>
                    <a:gd name="connsiteY0" fmla="*/ 169504 h 1695039"/>
                    <a:gd name="connsiteX1" fmla="*/ 169504 w 2018384"/>
                    <a:gd name="connsiteY1" fmla="*/ 0 h 1695039"/>
                    <a:gd name="connsiteX2" fmla="*/ 1848880 w 2018384"/>
                    <a:gd name="connsiteY2" fmla="*/ 0 h 1695039"/>
                    <a:gd name="connsiteX3" fmla="*/ 2018384 w 2018384"/>
                    <a:gd name="connsiteY3" fmla="*/ 169504 h 1695039"/>
                    <a:gd name="connsiteX4" fmla="*/ 2018384 w 2018384"/>
                    <a:gd name="connsiteY4" fmla="*/ 1525535 h 1695039"/>
                    <a:gd name="connsiteX5" fmla="*/ 1848880 w 2018384"/>
                    <a:gd name="connsiteY5" fmla="*/ 1695039 h 1695039"/>
                    <a:gd name="connsiteX6" fmla="*/ 169504 w 2018384"/>
                    <a:gd name="connsiteY6" fmla="*/ 1695039 h 1695039"/>
                    <a:gd name="connsiteX7" fmla="*/ 0 w 2018384"/>
                    <a:gd name="connsiteY7" fmla="*/ 1525535 h 1695039"/>
                    <a:gd name="connsiteX8" fmla="*/ 0 w 2018384"/>
                    <a:gd name="connsiteY8" fmla="*/ 169504 h 169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84" h="1695039">
                      <a:moveTo>
                        <a:pt x="0" y="169504"/>
                      </a:moveTo>
                      <a:cubicBezTo>
                        <a:pt x="0" y="75890"/>
                        <a:pt x="75890" y="0"/>
                        <a:pt x="169504" y="0"/>
                      </a:cubicBezTo>
                      <a:lnTo>
                        <a:pt x="1848880" y="0"/>
                      </a:lnTo>
                      <a:cubicBezTo>
                        <a:pt x="1942494" y="0"/>
                        <a:pt x="2018384" y="75890"/>
                        <a:pt x="2018384" y="169504"/>
                      </a:cubicBezTo>
                      <a:lnTo>
                        <a:pt x="2018384" y="1525535"/>
                      </a:lnTo>
                      <a:cubicBezTo>
                        <a:pt x="2018384" y="1619149"/>
                        <a:pt x="1942494" y="1695039"/>
                        <a:pt x="1848880" y="1695039"/>
                      </a:cubicBezTo>
                      <a:lnTo>
                        <a:pt x="169504" y="1695039"/>
                      </a:lnTo>
                      <a:cubicBezTo>
                        <a:pt x="75890" y="1695039"/>
                        <a:pt x="0" y="1619149"/>
                        <a:pt x="0" y="1525535"/>
                      </a:cubicBezTo>
                      <a:lnTo>
                        <a:pt x="0" y="169504"/>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41086" tIns="141086" rIns="141086" bIns="141086" numCol="1" spcCol="1270" anchor="ctr" anchorCtr="0">
                  <a:noAutofit/>
                </a:bodyPr>
                <a:lstStyle/>
                <a:p>
                  <a:pPr marL="0" lvl="0" indent="0" algn="ctr" defTabSz="1066800">
                    <a:lnSpc>
                      <a:spcPct val="90000"/>
                    </a:lnSpc>
                    <a:spcBef>
                      <a:spcPct val="0"/>
                    </a:spcBef>
                    <a:spcAft>
                      <a:spcPct val="35000"/>
                    </a:spcAft>
                    <a:buNone/>
                  </a:pPr>
                  <a:r>
                    <a:rPr lang="en-US" sz="2400" kern="1200" dirty="0"/>
                    <a:t>Calculate the  matching grade</a:t>
                  </a:r>
                </a:p>
              </p:txBody>
            </p:sp>
          </p:grpSp>
          <p:grpSp>
            <p:nvGrpSpPr>
              <p:cNvPr id="3072" name="Group 3071">
                <a:extLst>
                  <a:ext uri="{FF2B5EF4-FFF2-40B4-BE49-F238E27FC236}">
                    <a16:creationId xmlns:a16="http://schemas.microsoft.com/office/drawing/2014/main" id="{24C6A8C0-0F26-4D80-B660-5D17A3EF2FCC}"/>
                  </a:ext>
                </a:extLst>
              </p:cNvPr>
              <p:cNvGrpSpPr/>
              <p:nvPr/>
            </p:nvGrpSpPr>
            <p:grpSpPr>
              <a:xfrm>
                <a:off x="703625" y="4276135"/>
                <a:ext cx="10650175" cy="1578785"/>
                <a:chOff x="703625" y="4276135"/>
                <a:chExt cx="10650175" cy="1578785"/>
              </a:xfrm>
            </p:grpSpPr>
            <p:sp>
              <p:nvSpPr>
                <p:cNvPr id="15" name="Freeform: Shape 14">
                  <a:extLst>
                    <a:ext uri="{FF2B5EF4-FFF2-40B4-BE49-F238E27FC236}">
                      <a16:creationId xmlns:a16="http://schemas.microsoft.com/office/drawing/2014/main" id="{1C30CA5B-821B-4C11-AE39-4EF93597C7C2}"/>
                    </a:ext>
                  </a:extLst>
                </p:cNvPr>
                <p:cNvSpPr/>
                <p:nvPr/>
              </p:nvSpPr>
              <p:spPr>
                <a:xfrm>
                  <a:off x="703625" y="4276135"/>
                  <a:ext cx="2165127" cy="1487740"/>
                </a:xfrm>
                <a:custGeom>
                  <a:avLst/>
                  <a:gdLst>
                    <a:gd name="connsiteX0" fmla="*/ 0 w 1498898"/>
                    <a:gd name="connsiteY0" fmla="*/ 149890 h 2066169"/>
                    <a:gd name="connsiteX1" fmla="*/ 149890 w 1498898"/>
                    <a:gd name="connsiteY1" fmla="*/ 0 h 2066169"/>
                    <a:gd name="connsiteX2" fmla="*/ 1349008 w 1498898"/>
                    <a:gd name="connsiteY2" fmla="*/ 0 h 2066169"/>
                    <a:gd name="connsiteX3" fmla="*/ 1498898 w 1498898"/>
                    <a:gd name="connsiteY3" fmla="*/ 149890 h 2066169"/>
                    <a:gd name="connsiteX4" fmla="*/ 1498898 w 1498898"/>
                    <a:gd name="connsiteY4" fmla="*/ 1916279 h 2066169"/>
                    <a:gd name="connsiteX5" fmla="*/ 1349008 w 1498898"/>
                    <a:gd name="connsiteY5" fmla="*/ 2066169 h 2066169"/>
                    <a:gd name="connsiteX6" fmla="*/ 149890 w 1498898"/>
                    <a:gd name="connsiteY6" fmla="*/ 2066169 h 2066169"/>
                    <a:gd name="connsiteX7" fmla="*/ 0 w 1498898"/>
                    <a:gd name="connsiteY7" fmla="*/ 1916279 h 2066169"/>
                    <a:gd name="connsiteX8" fmla="*/ 0 w 1498898"/>
                    <a:gd name="connsiteY8" fmla="*/ 149890 h 206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898" h="2066169">
                      <a:moveTo>
                        <a:pt x="0" y="149890"/>
                      </a:moveTo>
                      <a:cubicBezTo>
                        <a:pt x="0" y="67108"/>
                        <a:pt x="67108" y="0"/>
                        <a:pt x="149890" y="0"/>
                      </a:cubicBezTo>
                      <a:lnTo>
                        <a:pt x="1349008" y="0"/>
                      </a:lnTo>
                      <a:cubicBezTo>
                        <a:pt x="1431790" y="0"/>
                        <a:pt x="1498898" y="67108"/>
                        <a:pt x="1498898" y="149890"/>
                      </a:cubicBezTo>
                      <a:lnTo>
                        <a:pt x="1498898" y="1916279"/>
                      </a:lnTo>
                      <a:cubicBezTo>
                        <a:pt x="1498898" y="1999061"/>
                        <a:pt x="1431790" y="2066169"/>
                        <a:pt x="1349008" y="2066169"/>
                      </a:cubicBezTo>
                      <a:lnTo>
                        <a:pt x="149890" y="2066169"/>
                      </a:lnTo>
                      <a:cubicBezTo>
                        <a:pt x="67108" y="2066169"/>
                        <a:pt x="0" y="1999061"/>
                        <a:pt x="0" y="1916279"/>
                      </a:cubicBezTo>
                      <a:lnTo>
                        <a:pt x="0" y="149890"/>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35341" tIns="135341" rIns="135341" bIns="135341" numCol="1" spcCol="1270" anchor="ctr" anchorCtr="0">
                  <a:noAutofit/>
                </a:bodyPr>
                <a:lstStyle/>
                <a:p>
                  <a:pPr marL="0" lvl="0" indent="0" algn="ctr" defTabSz="1066800">
                    <a:lnSpc>
                      <a:spcPct val="90000"/>
                    </a:lnSpc>
                    <a:spcBef>
                      <a:spcPct val="0"/>
                    </a:spcBef>
                    <a:spcAft>
                      <a:spcPct val="35000"/>
                    </a:spcAft>
                    <a:buNone/>
                  </a:pPr>
                  <a:r>
                    <a:rPr lang="en-US" sz="2400" kern="1200" dirty="0"/>
                    <a:t>Getting a feedback from the private tutor</a:t>
                  </a:r>
                </a:p>
              </p:txBody>
            </p:sp>
            <p:sp>
              <p:nvSpPr>
                <p:cNvPr id="17" name="Freeform: Shape 16">
                  <a:extLst>
                    <a:ext uri="{FF2B5EF4-FFF2-40B4-BE49-F238E27FC236}">
                      <a16:creationId xmlns:a16="http://schemas.microsoft.com/office/drawing/2014/main" id="{F30BFF70-8F81-440A-A697-AF6766B9A74C}"/>
                    </a:ext>
                  </a:extLst>
                </p:cNvPr>
                <p:cNvSpPr/>
                <p:nvPr/>
              </p:nvSpPr>
              <p:spPr>
                <a:xfrm>
                  <a:off x="5071940" y="4296732"/>
                  <a:ext cx="2165127" cy="1487740"/>
                </a:xfrm>
                <a:custGeom>
                  <a:avLst/>
                  <a:gdLst>
                    <a:gd name="connsiteX0" fmla="*/ 0 w 1515350"/>
                    <a:gd name="connsiteY0" fmla="*/ 151535 h 1598809"/>
                    <a:gd name="connsiteX1" fmla="*/ 151535 w 1515350"/>
                    <a:gd name="connsiteY1" fmla="*/ 0 h 1598809"/>
                    <a:gd name="connsiteX2" fmla="*/ 1363815 w 1515350"/>
                    <a:gd name="connsiteY2" fmla="*/ 0 h 1598809"/>
                    <a:gd name="connsiteX3" fmla="*/ 1515350 w 1515350"/>
                    <a:gd name="connsiteY3" fmla="*/ 151535 h 1598809"/>
                    <a:gd name="connsiteX4" fmla="*/ 1515350 w 1515350"/>
                    <a:gd name="connsiteY4" fmla="*/ 1447274 h 1598809"/>
                    <a:gd name="connsiteX5" fmla="*/ 1363815 w 1515350"/>
                    <a:gd name="connsiteY5" fmla="*/ 1598809 h 1598809"/>
                    <a:gd name="connsiteX6" fmla="*/ 151535 w 1515350"/>
                    <a:gd name="connsiteY6" fmla="*/ 1598809 h 1598809"/>
                    <a:gd name="connsiteX7" fmla="*/ 0 w 1515350"/>
                    <a:gd name="connsiteY7" fmla="*/ 1447274 h 1598809"/>
                    <a:gd name="connsiteX8" fmla="*/ 0 w 1515350"/>
                    <a:gd name="connsiteY8" fmla="*/ 151535 h 159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350" h="1598809">
                      <a:moveTo>
                        <a:pt x="0" y="151535"/>
                      </a:moveTo>
                      <a:cubicBezTo>
                        <a:pt x="0" y="67845"/>
                        <a:pt x="67845" y="0"/>
                        <a:pt x="151535" y="0"/>
                      </a:cubicBezTo>
                      <a:lnTo>
                        <a:pt x="1363815" y="0"/>
                      </a:lnTo>
                      <a:cubicBezTo>
                        <a:pt x="1447505" y="0"/>
                        <a:pt x="1515350" y="67845"/>
                        <a:pt x="1515350" y="151535"/>
                      </a:cubicBezTo>
                      <a:lnTo>
                        <a:pt x="1515350" y="1447274"/>
                      </a:lnTo>
                      <a:cubicBezTo>
                        <a:pt x="1515350" y="1530964"/>
                        <a:pt x="1447505" y="1598809"/>
                        <a:pt x="1363815" y="1598809"/>
                      </a:cubicBezTo>
                      <a:lnTo>
                        <a:pt x="151535" y="1598809"/>
                      </a:lnTo>
                      <a:cubicBezTo>
                        <a:pt x="67845" y="1598809"/>
                        <a:pt x="0" y="1530964"/>
                        <a:pt x="0" y="1447274"/>
                      </a:cubicBezTo>
                      <a:lnTo>
                        <a:pt x="0" y="151535"/>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35823" tIns="135823" rIns="135823" bIns="135823" numCol="1" spcCol="1270" anchor="ctr" anchorCtr="0">
                  <a:noAutofit/>
                </a:bodyPr>
                <a:lstStyle/>
                <a:p>
                  <a:pPr marL="0" lvl="0" indent="0" algn="ctr" defTabSz="1066800">
                    <a:lnSpc>
                      <a:spcPct val="90000"/>
                    </a:lnSpc>
                    <a:spcBef>
                      <a:spcPct val="0"/>
                    </a:spcBef>
                    <a:spcAft>
                      <a:spcPct val="35000"/>
                    </a:spcAft>
                    <a:buNone/>
                  </a:pPr>
                  <a:r>
                    <a:rPr lang="en-US" sz="2400" kern="1200" dirty="0"/>
                    <a:t>Updating the tutor weights vector using QP </a:t>
                  </a:r>
                </a:p>
              </p:txBody>
            </p:sp>
            <p:sp>
              <p:nvSpPr>
                <p:cNvPr id="19" name="Freeform: Shape 18">
                  <a:extLst>
                    <a:ext uri="{FF2B5EF4-FFF2-40B4-BE49-F238E27FC236}">
                      <a16:creationId xmlns:a16="http://schemas.microsoft.com/office/drawing/2014/main" id="{7E9EC9FD-577D-4E50-9271-72D97276E5B0}"/>
                    </a:ext>
                  </a:extLst>
                </p:cNvPr>
                <p:cNvSpPr/>
                <p:nvPr/>
              </p:nvSpPr>
              <p:spPr>
                <a:xfrm>
                  <a:off x="9060405" y="4367180"/>
                  <a:ext cx="2293395" cy="1487740"/>
                </a:xfrm>
                <a:custGeom>
                  <a:avLst/>
                  <a:gdLst>
                    <a:gd name="connsiteX0" fmla="*/ 0 w 2069248"/>
                    <a:gd name="connsiteY0" fmla="*/ 206860 h 2068595"/>
                    <a:gd name="connsiteX1" fmla="*/ 206860 w 2069248"/>
                    <a:gd name="connsiteY1" fmla="*/ 0 h 2068595"/>
                    <a:gd name="connsiteX2" fmla="*/ 1862389 w 2069248"/>
                    <a:gd name="connsiteY2" fmla="*/ 0 h 2068595"/>
                    <a:gd name="connsiteX3" fmla="*/ 2069249 w 2069248"/>
                    <a:gd name="connsiteY3" fmla="*/ 206860 h 2068595"/>
                    <a:gd name="connsiteX4" fmla="*/ 2069248 w 2069248"/>
                    <a:gd name="connsiteY4" fmla="*/ 1861736 h 2068595"/>
                    <a:gd name="connsiteX5" fmla="*/ 1862388 w 2069248"/>
                    <a:gd name="connsiteY5" fmla="*/ 2068596 h 2068595"/>
                    <a:gd name="connsiteX6" fmla="*/ 206860 w 2069248"/>
                    <a:gd name="connsiteY6" fmla="*/ 2068595 h 2068595"/>
                    <a:gd name="connsiteX7" fmla="*/ 0 w 2069248"/>
                    <a:gd name="connsiteY7" fmla="*/ 1861735 h 2068595"/>
                    <a:gd name="connsiteX8" fmla="*/ 0 w 2069248"/>
                    <a:gd name="connsiteY8" fmla="*/ 206860 h 206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9248" h="2068595">
                      <a:moveTo>
                        <a:pt x="0" y="206860"/>
                      </a:moveTo>
                      <a:cubicBezTo>
                        <a:pt x="0" y="92614"/>
                        <a:pt x="92614" y="0"/>
                        <a:pt x="206860" y="0"/>
                      </a:cubicBezTo>
                      <a:lnTo>
                        <a:pt x="1862389" y="0"/>
                      </a:lnTo>
                      <a:cubicBezTo>
                        <a:pt x="1976635" y="0"/>
                        <a:pt x="2069249" y="92614"/>
                        <a:pt x="2069249" y="206860"/>
                      </a:cubicBezTo>
                      <a:cubicBezTo>
                        <a:pt x="2069249" y="758485"/>
                        <a:pt x="2069248" y="1310111"/>
                        <a:pt x="2069248" y="1861736"/>
                      </a:cubicBezTo>
                      <a:cubicBezTo>
                        <a:pt x="2069248" y="1975982"/>
                        <a:pt x="1976634" y="2068596"/>
                        <a:pt x="1862388" y="2068596"/>
                      </a:cubicBezTo>
                      <a:lnTo>
                        <a:pt x="206860" y="2068595"/>
                      </a:lnTo>
                      <a:cubicBezTo>
                        <a:pt x="92614" y="2068595"/>
                        <a:pt x="0" y="1975981"/>
                        <a:pt x="0" y="1861735"/>
                      </a:cubicBezTo>
                      <a:lnTo>
                        <a:pt x="0" y="206860"/>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52027" tIns="152027" rIns="152027" bIns="152027" numCol="1" spcCol="1270" anchor="ctr" anchorCtr="0">
                  <a:noAutofit/>
                </a:bodyPr>
                <a:lstStyle/>
                <a:p>
                  <a:pPr marL="0" lvl="0" indent="0" algn="ctr" defTabSz="1066800">
                    <a:lnSpc>
                      <a:spcPct val="90000"/>
                    </a:lnSpc>
                    <a:spcBef>
                      <a:spcPct val="0"/>
                    </a:spcBef>
                    <a:spcAft>
                      <a:spcPct val="35000"/>
                    </a:spcAft>
                    <a:buNone/>
                  </a:pPr>
                  <a:r>
                    <a:rPr lang="en-US" sz="2400" kern="1200" dirty="0"/>
                    <a:t>Updating the student answers vector using QP </a:t>
                  </a:r>
                </a:p>
              </p:txBody>
            </p:sp>
          </p:grpSp>
        </p:grpSp>
        <p:grpSp>
          <p:nvGrpSpPr>
            <p:cNvPr id="23" name="Group 22">
              <a:extLst>
                <a:ext uri="{FF2B5EF4-FFF2-40B4-BE49-F238E27FC236}">
                  <a16:creationId xmlns:a16="http://schemas.microsoft.com/office/drawing/2014/main" id="{8466F0CC-4886-41C0-945A-D518C9EC277F}"/>
                </a:ext>
              </a:extLst>
            </p:cNvPr>
            <p:cNvGrpSpPr/>
            <p:nvPr/>
          </p:nvGrpSpPr>
          <p:grpSpPr>
            <a:xfrm>
              <a:off x="3573012" y="2494001"/>
              <a:ext cx="5026828" cy="2734133"/>
              <a:chOff x="3573012" y="2494001"/>
              <a:chExt cx="5026828" cy="2734133"/>
            </a:xfrm>
          </p:grpSpPr>
          <p:grpSp>
            <p:nvGrpSpPr>
              <p:cNvPr id="22" name="Group 21">
                <a:extLst>
                  <a:ext uri="{FF2B5EF4-FFF2-40B4-BE49-F238E27FC236}">
                    <a16:creationId xmlns:a16="http://schemas.microsoft.com/office/drawing/2014/main" id="{58548440-35FA-4718-8FED-33556469E61B}"/>
                  </a:ext>
                </a:extLst>
              </p:cNvPr>
              <p:cNvGrpSpPr/>
              <p:nvPr/>
            </p:nvGrpSpPr>
            <p:grpSpPr>
              <a:xfrm>
                <a:off x="3573012" y="2494001"/>
                <a:ext cx="5026828" cy="416259"/>
                <a:chOff x="3573012" y="2494001"/>
                <a:chExt cx="5026828" cy="416259"/>
              </a:xfrm>
            </p:grpSpPr>
            <p:sp>
              <p:nvSpPr>
                <p:cNvPr id="24" name="Freeform: Shape 23">
                  <a:extLst>
                    <a:ext uri="{FF2B5EF4-FFF2-40B4-BE49-F238E27FC236}">
                      <a16:creationId xmlns:a16="http://schemas.microsoft.com/office/drawing/2014/main" id="{3C073BAB-9630-4469-AF50-5B1A4758DECC}"/>
                    </a:ext>
                  </a:extLst>
                </p:cNvPr>
                <p:cNvSpPr/>
                <p:nvPr/>
              </p:nvSpPr>
              <p:spPr>
                <a:xfrm>
                  <a:off x="3573012" y="2494001"/>
                  <a:ext cx="778093" cy="416259"/>
                </a:xfrm>
                <a:custGeom>
                  <a:avLst/>
                  <a:gdLst>
                    <a:gd name="connsiteX0" fmla="*/ 0 w 959967"/>
                    <a:gd name="connsiteY0" fmla="*/ 94166 h 470829"/>
                    <a:gd name="connsiteX1" fmla="*/ 724553 w 959967"/>
                    <a:gd name="connsiteY1" fmla="*/ 94166 h 470829"/>
                    <a:gd name="connsiteX2" fmla="*/ 724553 w 959967"/>
                    <a:gd name="connsiteY2" fmla="*/ 0 h 470829"/>
                    <a:gd name="connsiteX3" fmla="*/ 959967 w 959967"/>
                    <a:gd name="connsiteY3" fmla="*/ 235415 h 470829"/>
                    <a:gd name="connsiteX4" fmla="*/ 724553 w 959967"/>
                    <a:gd name="connsiteY4" fmla="*/ 470829 h 470829"/>
                    <a:gd name="connsiteX5" fmla="*/ 724553 w 959967"/>
                    <a:gd name="connsiteY5" fmla="*/ 376663 h 470829"/>
                    <a:gd name="connsiteX6" fmla="*/ 0 w 959967"/>
                    <a:gd name="connsiteY6" fmla="*/ 376663 h 470829"/>
                    <a:gd name="connsiteX7" fmla="*/ 0 w 959967"/>
                    <a:gd name="connsiteY7" fmla="*/ 94166 h 47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67" h="470829">
                      <a:moveTo>
                        <a:pt x="0" y="94166"/>
                      </a:moveTo>
                      <a:lnTo>
                        <a:pt x="724553" y="94166"/>
                      </a:lnTo>
                      <a:lnTo>
                        <a:pt x="724553" y="0"/>
                      </a:lnTo>
                      <a:lnTo>
                        <a:pt x="959967" y="235415"/>
                      </a:lnTo>
                      <a:lnTo>
                        <a:pt x="724553" y="470829"/>
                      </a:lnTo>
                      <a:lnTo>
                        <a:pt x="724553" y="376663"/>
                      </a:lnTo>
                      <a:lnTo>
                        <a:pt x="0" y="376663"/>
                      </a:lnTo>
                      <a:lnTo>
                        <a:pt x="0" y="94166"/>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4166" rIns="141249" bIns="9416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25" name="Freeform: Shape 24">
                  <a:extLst>
                    <a:ext uri="{FF2B5EF4-FFF2-40B4-BE49-F238E27FC236}">
                      <a16:creationId xmlns:a16="http://schemas.microsoft.com/office/drawing/2014/main" id="{91F1DDC4-9705-42B5-9E71-4AD66B5FFDB8}"/>
                    </a:ext>
                  </a:extLst>
                </p:cNvPr>
                <p:cNvSpPr/>
                <p:nvPr/>
              </p:nvSpPr>
              <p:spPr>
                <a:xfrm>
                  <a:off x="7821747" y="2494001"/>
                  <a:ext cx="778093" cy="416259"/>
                </a:xfrm>
                <a:custGeom>
                  <a:avLst/>
                  <a:gdLst>
                    <a:gd name="connsiteX0" fmla="*/ 0 w 959967"/>
                    <a:gd name="connsiteY0" fmla="*/ 94166 h 470829"/>
                    <a:gd name="connsiteX1" fmla="*/ 724553 w 959967"/>
                    <a:gd name="connsiteY1" fmla="*/ 94166 h 470829"/>
                    <a:gd name="connsiteX2" fmla="*/ 724553 w 959967"/>
                    <a:gd name="connsiteY2" fmla="*/ 0 h 470829"/>
                    <a:gd name="connsiteX3" fmla="*/ 959967 w 959967"/>
                    <a:gd name="connsiteY3" fmla="*/ 235415 h 470829"/>
                    <a:gd name="connsiteX4" fmla="*/ 724553 w 959967"/>
                    <a:gd name="connsiteY4" fmla="*/ 470829 h 470829"/>
                    <a:gd name="connsiteX5" fmla="*/ 724553 w 959967"/>
                    <a:gd name="connsiteY5" fmla="*/ 376663 h 470829"/>
                    <a:gd name="connsiteX6" fmla="*/ 0 w 959967"/>
                    <a:gd name="connsiteY6" fmla="*/ 376663 h 470829"/>
                    <a:gd name="connsiteX7" fmla="*/ 0 w 959967"/>
                    <a:gd name="connsiteY7" fmla="*/ 94166 h 47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67" h="470829">
                      <a:moveTo>
                        <a:pt x="0" y="94166"/>
                      </a:moveTo>
                      <a:lnTo>
                        <a:pt x="724553" y="94166"/>
                      </a:lnTo>
                      <a:lnTo>
                        <a:pt x="724553" y="0"/>
                      </a:lnTo>
                      <a:lnTo>
                        <a:pt x="959967" y="235415"/>
                      </a:lnTo>
                      <a:lnTo>
                        <a:pt x="724553" y="470829"/>
                      </a:lnTo>
                      <a:lnTo>
                        <a:pt x="724553" y="376663"/>
                      </a:lnTo>
                      <a:lnTo>
                        <a:pt x="0" y="376663"/>
                      </a:lnTo>
                      <a:lnTo>
                        <a:pt x="0" y="94166"/>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4166" rIns="141249" bIns="9416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grpSp>
            <p:nvGrpSpPr>
              <p:cNvPr id="29" name="Group 28">
                <a:extLst>
                  <a:ext uri="{FF2B5EF4-FFF2-40B4-BE49-F238E27FC236}">
                    <a16:creationId xmlns:a16="http://schemas.microsoft.com/office/drawing/2014/main" id="{99AD892F-45C1-43A4-9A24-F677600BC714}"/>
                  </a:ext>
                </a:extLst>
              </p:cNvPr>
              <p:cNvGrpSpPr/>
              <p:nvPr/>
            </p:nvGrpSpPr>
            <p:grpSpPr>
              <a:xfrm>
                <a:off x="3573012" y="4811875"/>
                <a:ext cx="5026828" cy="416259"/>
                <a:chOff x="3573012" y="2494001"/>
                <a:chExt cx="5026828" cy="416259"/>
              </a:xfrm>
            </p:grpSpPr>
            <p:sp>
              <p:nvSpPr>
                <p:cNvPr id="30" name="Freeform: Shape 29">
                  <a:extLst>
                    <a:ext uri="{FF2B5EF4-FFF2-40B4-BE49-F238E27FC236}">
                      <a16:creationId xmlns:a16="http://schemas.microsoft.com/office/drawing/2014/main" id="{7855CD6E-34FC-47E8-BA1E-C6C630A73A6B}"/>
                    </a:ext>
                  </a:extLst>
                </p:cNvPr>
                <p:cNvSpPr/>
                <p:nvPr/>
              </p:nvSpPr>
              <p:spPr>
                <a:xfrm>
                  <a:off x="3573012" y="2494001"/>
                  <a:ext cx="778093" cy="416259"/>
                </a:xfrm>
                <a:custGeom>
                  <a:avLst/>
                  <a:gdLst>
                    <a:gd name="connsiteX0" fmla="*/ 0 w 959967"/>
                    <a:gd name="connsiteY0" fmla="*/ 94166 h 470829"/>
                    <a:gd name="connsiteX1" fmla="*/ 724553 w 959967"/>
                    <a:gd name="connsiteY1" fmla="*/ 94166 h 470829"/>
                    <a:gd name="connsiteX2" fmla="*/ 724553 w 959967"/>
                    <a:gd name="connsiteY2" fmla="*/ 0 h 470829"/>
                    <a:gd name="connsiteX3" fmla="*/ 959967 w 959967"/>
                    <a:gd name="connsiteY3" fmla="*/ 235415 h 470829"/>
                    <a:gd name="connsiteX4" fmla="*/ 724553 w 959967"/>
                    <a:gd name="connsiteY4" fmla="*/ 470829 h 470829"/>
                    <a:gd name="connsiteX5" fmla="*/ 724553 w 959967"/>
                    <a:gd name="connsiteY5" fmla="*/ 376663 h 470829"/>
                    <a:gd name="connsiteX6" fmla="*/ 0 w 959967"/>
                    <a:gd name="connsiteY6" fmla="*/ 376663 h 470829"/>
                    <a:gd name="connsiteX7" fmla="*/ 0 w 959967"/>
                    <a:gd name="connsiteY7" fmla="*/ 94166 h 47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67" h="470829">
                      <a:moveTo>
                        <a:pt x="0" y="94166"/>
                      </a:moveTo>
                      <a:lnTo>
                        <a:pt x="724553" y="94166"/>
                      </a:lnTo>
                      <a:lnTo>
                        <a:pt x="724553" y="0"/>
                      </a:lnTo>
                      <a:lnTo>
                        <a:pt x="959967" y="235415"/>
                      </a:lnTo>
                      <a:lnTo>
                        <a:pt x="724553" y="470829"/>
                      </a:lnTo>
                      <a:lnTo>
                        <a:pt x="724553" y="376663"/>
                      </a:lnTo>
                      <a:lnTo>
                        <a:pt x="0" y="376663"/>
                      </a:lnTo>
                      <a:lnTo>
                        <a:pt x="0" y="94166"/>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4166" rIns="141249" bIns="9416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31" name="Freeform: Shape 30">
                  <a:extLst>
                    <a:ext uri="{FF2B5EF4-FFF2-40B4-BE49-F238E27FC236}">
                      <a16:creationId xmlns:a16="http://schemas.microsoft.com/office/drawing/2014/main" id="{7CA5B2EE-D490-44F3-B398-24EB2812BEF7}"/>
                    </a:ext>
                  </a:extLst>
                </p:cNvPr>
                <p:cNvSpPr/>
                <p:nvPr/>
              </p:nvSpPr>
              <p:spPr>
                <a:xfrm>
                  <a:off x="7821747" y="2494001"/>
                  <a:ext cx="778093" cy="416259"/>
                </a:xfrm>
                <a:custGeom>
                  <a:avLst/>
                  <a:gdLst>
                    <a:gd name="connsiteX0" fmla="*/ 0 w 959967"/>
                    <a:gd name="connsiteY0" fmla="*/ 94166 h 470829"/>
                    <a:gd name="connsiteX1" fmla="*/ 724553 w 959967"/>
                    <a:gd name="connsiteY1" fmla="*/ 94166 h 470829"/>
                    <a:gd name="connsiteX2" fmla="*/ 724553 w 959967"/>
                    <a:gd name="connsiteY2" fmla="*/ 0 h 470829"/>
                    <a:gd name="connsiteX3" fmla="*/ 959967 w 959967"/>
                    <a:gd name="connsiteY3" fmla="*/ 235415 h 470829"/>
                    <a:gd name="connsiteX4" fmla="*/ 724553 w 959967"/>
                    <a:gd name="connsiteY4" fmla="*/ 470829 h 470829"/>
                    <a:gd name="connsiteX5" fmla="*/ 724553 w 959967"/>
                    <a:gd name="connsiteY5" fmla="*/ 376663 h 470829"/>
                    <a:gd name="connsiteX6" fmla="*/ 0 w 959967"/>
                    <a:gd name="connsiteY6" fmla="*/ 376663 h 470829"/>
                    <a:gd name="connsiteX7" fmla="*/ 0 w 959967"/>
                    <a:gd name="connsiteY7" fmla="*/ 94166 h 47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67" h="470829">
                      <a:moveTo>
                        <a:pt x="0" y="94166"/>
                      </a:moveTo>
                      <a:lnTo>
                        <a:pt x="724553" y="94166"/>
                      </a:lnTo>
                      <a:lnTo>
                        <a:pt x="724553" y="0"/>
                      </a:lnTo>
                      <a:lnTo>
                        <a:pt x="959967" y="235415"/>
                      </a:lnTo>
                      <a:lnTo>
                        <a:pt x="724553" y="470829"/>
                      </a:lnTo>
                      <a:lnTo>
                        <a:pt x="724553" y="376663"/>
                      </a:lnTo>
                      <a:lnTo>
                        <a:pt x="0" y="376663"/>
                      </a:lnTo>
                      <a:lnTo>
                        <a:pt x="0" y="94166"/>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4166" rIns="141249" bIns="9416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grpSp>
      </p:grpSp>
      <p:sp>
        <p:nvSpPr>
          <p:cNvPr id="26" name="Date Placeholder 4">
            <a:extLst>
              <a:ext uri="{FF2B5EF4-FFF2-40B4-BE49-F238E27FC236}">
                <a16:creationId xmlns:a16="http://schemas.microsoft.com/office/drawing/2014/main" id="{F32ED9D0-C37D-4A03-A129-B6276AEB41ED}"/>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spTree>
    <p:extLst>
      <p:ext uri="{BB962C8B-B14F-4D97-AF65-F5344CB8AC3E}">
        <p14:creationId xmlns:p14="http://schemas.microsoft.com/office/powerpoint/2010/main" val="3174910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D4250703-0472-4DE5-9AC6-53E178E4989D}"/>
              </a:ext>
            </a:extLst>
          </p:cNvPr>
          <p:cNvSpPr>
            <a:spLocks noGrp="1"/>
          </p:cNvSpPr>
          <p:nvPr>
            <p:ph type="dt" sz="half" idx="10"/>
          </p:nvPr>
        </p:nvSpPr>
        <p:spPr/>
        <p:txBody>
          <a:bodyPr/>
          <a:lstStyle/>
          <a:p>
            <a:r>
              <a:rPr lang="en-US" noProof="0" dirty="0"/>
              <a:t>01/18/2021</a:t>
            </a:r>
          </a:p>
        </p:txBody>
      </p:sp>
      <p:sp>
        <p:nvSpPr>
          <p:cNvPr id="8" name="Slide Number Placeholder 7">
            <a:extLst>
              <a:ext uri="{FF2B5EF4-FFF2-40B4-BE49-F238E27FC236}">
                <a16:creationId xmlns:a16="http://schemas.microsoft.com/office/drawing/2014/main" id="{C6C3F123-C43B-44ED-B0DD-2D8C512931C7}"/>
              </a:ext>
            </a:extLst>
          </p:cNvPr>
          <p:cNvSpPr>
            <a:spLocks noGrp="1"/>
          </p:cNvSpPr>
          <p:nvPr>
            <p:ph type="sldNum" sz="quarter" idx="12"/>
          </p:nvPr>
        </p:nvSpPr>
        <p:spPr/>
        <p:txBody>
          <a:bodyPr/>
          <a:lstStyle/>
          <a:p>
            <a:fld id="{5D99DD2A-B520-4620-9B43-64B657BA2D42}" type="slidenum">
              <a:rPr lang="en-US" noProof="0" smtClean="0"/>
              <a:t>9</a:t>
            </a:fld>
            <a:endParaRPr lang="en-US" noProof="0" dirty="0"/>
          </a:p>
        </p:txBody>
      </p:sp>
      <p:grpSp>
        <p:nvGrpSpPr>
          <p:cNvPr id="7" name="Group 6">
            <a:extLst>
              <a:ext uri="{FF2B5EF4-FFF2-40B4-BE49-F238E27FC236}">
                <a16:creationId xmlns:a16="http://schemas.microsoft.com/office/drawing/2014/main" id="{DC673FC2-A6D9-4916-A40F-B23C70CF5A71}"/>
              </a:ext>
            </a:extLst>
          </p:cNvPr>
          <p:cNvGrpSpPr/>
          <p:nvPr/>
        </p:nvGrpSpPr>
        <p:grpSpPr>
          <a:xfrm>
            <a:off x="685801" y="1912084"/>
            <a:ext cx="10667999" cy="3942836"/>
            <a:chOff x="685801" y="1912084"/>
            <a:chExt cx="10667999" cy="3942836"/>
          </a:xfrm>
        </p:grpSpPr>
        <p:grpSp>
          <p:nvGrpSpPr>
            <p:cNvPr id="5" name="Group 4">
              <a:extLst>
                <a:ext uri="{FF2B5EF4-FFF2-40B4-BE49-F238E27FC236}">
                  <a16:creationId xmlns:a16="http://schemas.microsoft.com/office/drawing/2014/main" id="{6B45F061-F5A2-4FC8-A471-B88BBE6EA7CA}"/>
                </a:ext>
              </a:extLst>
            </p:cNvPr>
            <p:cNvGrpSpPr/>
            <p:nvPr/>
          </p:nvGrpSpPr>
          <p:grpSpPr>
            <a:xfrm>
              <a:off x="685801" y="1912084"/>
              <a:ext cx="10667999" cy="3942836"/>
              <a:chOff x="685801" y="1912084"/>
              <a:chExt cx="10667999" cy="3942836"/>
            </a:xfrm>
          </p:grpSpPr>
          <p:grpSp>
            <p:nvGrpSpPr>
              <p:cNvPr id="3" name="Group 2">
                <a:extLst>
                  <a:ext uri="{FF2B5EF4-FFF2-40B4-BE49-F238E27FC236}">
                    <a16:creationId xmlns:a16="http://schemas.microsoft.com/office/drawing/2014/main" id="{94D8AF1C-7FD9-4B6D-A2EF-59C24CE5B2A7}"/>
                  </a:ext>
                </a:extLst>
              </p:cNvPr>
              <p:cNvGrpSpPr/>
              <p:nvPr/>
            </p:nvGrpSpPr>
            <p:grpSpPr>
              <a:xfrm>
                <a:off x="685801" y="1912084"/>
                <a:ext cx="10539731" cy="1540118"/>
                <a:chOff x="685801" y="1912084"/>
                <a:chExt cx="10539731" cy="1540118"/>
              </a:xfrm>
            </p:grpSpPr>
            <p:sp>
              <p:nvSpPr>
                <p:cNvPr id="10" name="Freeform: Shape 9">
                  <a:extLst>
                    <a:ext uri="{FF2B5EF4-FFF2-40B4-BE49-F238E27FC236}">
                      <a16:creationId xmlns:a16="http://schemas.microsoft.com/office/drawing/2014/main" id="{3F6CD2DB-1D59-444B-AC3E-05B28D7E5B8D}"/>
                    </a:ext>
                  </a:extLst>
                </p:cNvPr>
                <p:cNvSpPr/>
                <p:nvPr/>
              </p:nvSpPr>
              <p:spPr>
                <a:xfrm>
                  <a:off x="685801" y="1915808"/>
                  <a:ext cx="2166192" cy="1484016"/>
                </a:xfrm>
                <a:custGeom>
                  <a:avLst/>
                  <a:gdLst>
                    <a:gd name="connsiteX0" fmla="*/ 0 w 1953892"/>
                    <a:gd name="connsiteY0" fmla="*/ 179904 h 1799044"/>
                    <a:gd name="connsiteX1" fmla="*/ 179904 w 1953892"/>
                    <a:gd name="connsiteY1" fmla="*/ 0 h 1799044"/>
                    <a:gd name="connsiteX2" fmla="*/ 1773988 w 1953892"/>
                    <a:gd name="connsiteY2" fmla="*/ 0 h 1799044"/>
                    <a:gd name="connsiteX3" fmla="*/ 1953892 w 1953892"/>
                    <a:gd name="connsiteY3" fmla="*/ 179904 h 1799044"/>
                    <a:gd name="connsiteX4" fmla="*/ 1953892 w 1953892"/>
                    <a:gd name="connsiteY4" fmla="*/ 1619140 h 1799044"/>
                    <a:gd name="connsiteX5" fmla="*/ 1773988 w 1953892"/>
                    <a:gd name="connsiteY5" fmla="*/ 1799044 h 1799044"/>
                    <a:gd name="connsiteX6" fmla="*/ 179904 w 1953892"/>
                    <a:gd name="connsiteY6" fmla="*/ 1799044 h 1799044"/>
                    <a:gd name="connsiteX7" fmla="*/ 0 w 1953892"/>
                    <a:gd name="connsiteY7" fmla="*/ 1619140 h 1799044"/>
                    <a:gd name="connsiteX8" fmla="*/ 0 w 1953892"/>
                    <a:gd name="connsiteY8" fmla="*/ 179904 h 179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3892" h="1799044">
                      <a:moveTo>
                        <a:pt x="0" y="179904"/>
                      </a:moveTo>
                      <a:cubicBezTo>
                        <a:pt x="0" y="80546"/>
                        <a:pt x="80546" y="0"/>
                        <a:pt x="179904" y="0"/>
                      </a:cubicBezTo>
                      <a:lnTo>
                        <a:pt x="1773988" y="0"/>
                      </a:lnTo>
                      <a:cubicBezTo>
                        <a:pt x="1873346" y="0"/>
                        <a:pt x="1953892" y="80546"/>
                        <a:pt x="1953892" y="179904"/>
                      </a:cubicBezTo>
                      <a:lnTo>
                        <a:pt x="1953892" y="1619140"/>
                      </a:lnTo>
                      <a:cubicBezTo>
                        <a:pt x="1953892" y="1718498"/>
                        <a:pt x="1873346" y="1799044"/>
                        <a:pt x="1773988" y="1799044"/>
                      </a:cubicBezTo>
                      <a:lnTo>
                        <a:pt x="179904" y="1799044"/>
                      </a:lnTo>
                      <a:cubicBezTo>
                        <a:pt x="80546" y="1799044"/>
                        <a:pt x="0" y="1718498"/>
                        <a:pt x="0" y="1619140"/>
                      </a:cubicBezTo>
                      <a:lnTo>
                        <a:pt x="0" y="179904"/>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44132" tIns="144132" rIns="144132" bIns="144132" numCol="1" spcCol="1270" anchor="ctr" anchorCtr="0">
                  <a:noAutofit/>
                </a:bodyPr>
                <a:lstStyle/>
                <a:p>
                  <a:pPr marL="0" lvl="0" indent="0" algn="ctr" defTabSz="1066800">
                    <a:lnSpc>
                      <a:spcPct val="90000"/>
                    </a:lnSpc>
                    <a:spcBef>
                      <a:spcPct val="0"/>
                    </a:spcBef>
                    <a:spcAft>
                      <a:spcPct val="35000"/>
                    </a:spcAft>
                    <a:buNone/>
                  </a:pPr>
                  <a:r>
                    <a:rPr lang="en-US" sz="2400" kern="1200" dirty="0"/>
                    <a:t>Defining a new question vector for a private tutor</a:t>
                  </a:r>
                </a:p>
              </p:txBody>
            </p:sp>
            <p:sp>
              <p:nvSpPr>
                <p:cNvPr id="12" name="Freeform: Shape 11">
                  <a:extLst>
                    <a:ext uri="{FF2B5EF4-FFF2-40B4-BE49-F238E27FC236}">
                      <a16:creationId xmlns:a16="http://schemas.microsoft.com/office/drawing/2014/main" id="{213B2B85-8DCA-45D0-AA6D-6D9A9F5179BA}"/>
                    </a:ext>
                  </a:extLst>
                </p:cNvPr>
                <p:cNvSpPr/>
                <p:nvPr/>
              </p:nvSpPr>
              <p:spPr>
                <a:xfrm>
                  <a:off x="5072124" y="1964462"/>
                  <a:ext cx="2165127" cy="1487740"/>
                </a:xfrm>
                <a:custGeom>
                  <a:avLst/>
                  <a:gdLst>
                    <a:gd name="connsiteX0" fmla="*/ 0 w 1964114"/>
                    <a:gd name="connsiteY0" fmla="*/ 176037 h 1760374"/>
                    <a:gd name="connsiteX1" fmla="*/ 176037 w 1964114"/>
                    <a:gd name="connsiteY1" fmla="*/ 0 h 1760374"/>
                    <a:gd name="connsiteX2" fmla="*/ 1788077 w 1964114"/>
                    <a:gd name="connsiteY2" fmla="*/ 0 h 1760374"/>
                    <a:gd name="connsiteX3" fmla="*/ 1964114 w 1964114"/>
                    <a:gd name="connsiteY3" fmla="*/ 176037 h 1760374"/>
                    <a:gd name="connsiteX4" fmla="*/ 1964114 w 1964114"/>
                    <a:gd name="connsiteY4" fmla="*/ 1584337 h 1760374"/>
                    <a:gd name="connsiteX5" fmla="*/ 1788077 w 1964114"/>
                    <a:gd name="connsiteY5" fmla="*/ 1760374 h 1760374"/>
                    <a:gd name="connsiteX6" fmla="*/ 176037 w 1964114"/>
                    <a:gd name="connsiteY6" fmla="*/ 1760374 h 1760374"/>
                    <a:gd name="connsiteX7" fmla="*/ 0 w 1964114"/>
                    <a:gd name="connsiteY7" fmla="*/ 1584337 h 1760374"/>
                    <a:gd name="connsiteX8" fmla="*/ 0 w 1964114"/>
                    <a:gd name="connsiteY8" fmla="*/ 176037 h 176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14" h="1760374">
                      <a:moveTo>
                        <a:pt x="0" y="176037"/>
                      </a:moveTo>
                      <a:cubicBezTo>
                        <a:pt x="0" y="78814"/>
                        <a:pt x="78814" y="0"/>
                        <a:pt x="176037" y="0"/>
                      </a:cubicBezTo>
                      <a:lnTo>
                        <a:pt x="1788077" y="0"/>
                      </a:lnTo>
                      <a:cubicBezTo>
                        <a:pt x="1885300" y="0"/>
                        <a:pt x="1964114" y="78814"/>
                        <a:pt x="1964114" y="176037"/>
                      </a:cubicBezTo>
                      <a:lnTo>
                        <a:pt x="1964114" y="1584337"/>
                      </a:lnTo>
                      <a:cubicBezTo>
                        <a:pt x="1964114" y="1681560"/>
                        <a:pt x="1885300" y="1760374"/>
                        <a:pt x="1788077" y="1760374"/>
                      </a:cubicBezTo>
                      <a:lnTo>
                        <a:pt x="176037" y="1760374"/>
                      </a:lnTo>
                      <a:cubicBezTo>
                        <a:pt x="78814" y="1760374"/>
                        <a:pt x="0" y="1681560"/>
                        <a:pt x="0" y="1584337"/>
                      </a:cubicBezTo>
                      <a:lnTo>
                        <a:pt x="0" y="176037"/>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43000" tIns="143000" rIns="143000" bIns="143000" numCol="1" spcCol="1270" anchor="ctr" anchorCtr="0">
                  <a:noAutofit/>
                </a:bodyPr>
                <a:lstStyle/>
                <a:p>
                  <a:pPr marL="0" lvl="0" indent="0" algn="ctr" defTabSz="1066800">
                    <a:lnSpc>
                      <a:spcPct val="90000"/>
                    </a:lnSpc>
                    <a:spcBef>
                      <a:spcPct val="0"/>
                    </a:spcBef>
                    <a:spcAft>
                      <a:spcPct val="35000"/>
                    </a:spcAft>
                    <a:buNone/>
                  </a:pPr>
                  <a:r>
                    <a:rPr lang="en-US" sz="2400" kern="1200" dirty="0"/>
                    <a:t>Private tutor answer the questionnaire </a:t>
                  </a:r>
                </a:p>
              </p:txBody>
            </p:sp>
            <p:sp>
              <p:nvSpPr>
                <p:cNvPr id="14" name="Freeform: Shape 13">
                  <a:extLst>
                    <a:ext uri="{FF2B5EF4-FFF2-40B4-BE49-F238E27FC236}">
                      <a16:creationId xmlns:a16="http://schemas.microsoft.com/office/drawing/2014/main" id="{B4CDBD4D-CCD6-493E-87D8-B8CDD9493F4F}"/>
                    </a:ext>
                  </a:extLst>
                </p:cNvPr>
                <p:cNvSpPr/>
                <p:nvPr/>
              </p:nvSpPr>
              <p:spPr>
                <a:xfrm>
                  <a:off x="9059341" y="1912084"/>
                  <a:ext cx="2166191" cy="1487740"/>
                </a:xfrm>
                <a:custGeom>
                  <a:avLst/>
                  <a:gdLst>
                    <a:gd name="connsiteX0" fmla="*/ 0 w 2018384"/>
                    <a:gd name="connsiteY0" fmla="*/ 169504 h 1695039"/>
                    <a:gd name="connsiteX1" fmla="*/ 169504 w 2018384"/>
                    <a:gd name="connsiteY1" fmla="*/ 0 h 1695039"/>
                    <a:gd name="connsiteX2" fmla="*/ 1848880 w 2018384"/>
                    <a:gd name="connsiteY2" fmla="*/ 0 h 1695039"/>
                    <a:gd name="connsiteX3" fmla="*/ 2018384 w 2018384"/>
                    <a:gd name="connsiteY3" fmla="*/ 169504 h 1695039"/>
                    <a:gd name="connsiteX4" fmla="*/ 2018384 w 2018384"/>
                    <a:gd name="connsiteY4" fmla="*/ 1525535 h 1695039"/>
                    <a:gd name="connsiteX5" fmla="*/ 1848880 w 2018384"/>
                    <a:gd name="connsiteY5" fmla="*/ 1695039 h 1695039"/>
                    <a:gd name="connsiteX6" fmla="*/ 169504 w 2018384"/>
                    <a:gd name="connsiteY6" fmla="*/ 1695039 h 1695039"/>
                    <a:gd name="connsiteX7" fmla="*/ 0 w 2018384"/>
                    <a:gd name="connsiteY7" fmla="*/ 1525535 h 1695039"/>
                    <a:gd name="connsiteX8" fmla="*/ 0 w 2018384"/>
                    <a:gd name="connsiteY8" fmla="*/ 169504 h 169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384" h="1695039">
                      <a:moveTo>
                        <a:pt x="0" y="169504"/>
                      </a:moveTo>
                      <a:cubicBezTo>
                        <a:pt x="0" y="75890"/>
                        <a:pt x="75890" y="0"/>
                        <a:pt x="169504" y="0"/>
                      </a:cubicBezTo>
                      <a:lnTo>
                        <a:pt x="1848880" y="0"/>
                      </a:lnTo>
                      <a:cubicBezTo>
                        <a:pt x="1942494" y="0"/>
                        <a:pt x="2018384" y="75890"/>
                        <a:pt x="2018384" y="169504"/>
                      </a:cubicBezTo>
                      <a:lnTo>
                        <a:pt x="2018384" y="1525535"/>
                      </a:lnTo>
                      <a:cubicBezTo>
                        <a:pt x="2018384" y="1619149"/>
                        <a:pt x="1942494" y="1695039"/>
                        <a:pt x="1848880" y="1695039"/>
                      </a:cubicBezTo>
                      <a:lnTo>
                        <a:pt x="169504" y="1695039"/>
                      </a:lnTo>
                      <a:cubicBezTo>
                        <a:pt x="75890" y="1695039"/>
                        <a:pt x="0" y="1619149"/>
                        <a:pt x="0" y="1525535"/>
                      </a:cubicBezTo>
                      <a:lnTo>
                        <a:pt x="0" y="169504"/>
                      </a:lnTo>
                      <a:close/>
                    </a:path>
                  </a:pathLst>
                </a:custGeom>
              </p:spPr>
              <p:style>
                <a:lnRef idx="1">
                  <a:schemeClr val="accent6"/>
                </a:lnRef>
                <a:fillRef idx="2">
                  <a:schemeClr val="accent6"/>
                </a:fillRef>
                <a:effectRef idx="1">
                  <a:schemeClr val="accent6"/>
                </a:effectRef>
                <a:fontRef idx="minor">
                  <a:schemeClr val="dk1"/>
                </a:fontRef>
              </p:style>
              <p:txBody>
                <a:bodyPr spcFirstLastPara="0" vert="horz" wrap="square" lIns="141086" tIns="141086" rIns="141086" bIns="141086" numCol="1" spcCol="1270" anchor="ctr" anchorCtr="0">
                  <a:noAutofit/>
                </a:bodyPr>
                <a:lstStyle/>
                <a:p>
                  <a:pPr marL="0" lvl="0" indent="0" algn="ctr" defTabSz="1066800">
                    <a:lnSpc>
                      <a:spcPct val="90000"/>
                    </a:lnSpc>
                    <a:spcBef>
                      <a:spcPct val="0"/>
                    </a:spcBef>
                    <a:spcAft>
                      <a:spcPct val="35000"/>
                    </a:spcAft>
                    <a:buNone/>
                  </a:pPr>
                  <a:r>
                    <a:rPr lang="en-US" sz="2400" kern="1200" dirty="0"/>
                    <a:t>Calculate the  matching grade </a:t>
                  </a:r>
                  <a:r>
                    <a:rPr lang="en-US" sz="2400" b="1" kern="1200" dirty="0"/>
                    <a:t>*</a:t>
                  </a:r>
                </a:p>
              </p:txBody>
            </p:sp>
          </p:grpSp>
          <p:grpSp>
            <p:nvGrpSpPr>
              <p:cNvPr id="4" name="Group 3">
                <a:extLst>
                  <a:ext uri="{FF2B5EF4-FFF2-40B4-BE49-F238E27FC236}">
                    <a16:creationId xmlns:a16="http://schemas.microsoft.com/office/drawing/2014/main" id="{0160A1CD-2450-4809-ABA5-524F96680912}"/>
                  </a:ext>
                </a:extLst>
              </p:cNvPr>
              <p:cNvGrpSpPr/>
              <p:nvPr/>
            </p:nvGrpSpPr>
            <p:grpSpPr>
              <a:xfrm>
                <a:off x="703625" y="4276135"/>
                <a:ext cx="10650175" cy="1578785"/>
                <a:chOff x="703625" y="4276135"/>
                <a:chExt cx="10650175" cy="1578785"/>
              </a:xfrm>
            </p:grpSpPr>
            <p:sp>
              <p:nvSpPr>
                <p:cNvPr id="15" name="Freeform: Shape 14">
                  <a:extLst>
                    <a:ext uri="{FF2B5EF4-FFF2-40B4-BE49-F238E27FC236}">
                      <a16:creationId xmlns:a16="http://schemas.microsoft.com/office/drawing/2014/main" id="{1C30CA5B-821B-4C11-AE39-4EF93597C7C2}"/>
                    </a:ext>
                  </a:extLst>
                </p:cNvPr>
                <p:cNvSpPr/>
                <p:nvPr/>
              </p:nvSpPr>
              <p:spPr>
                <a:xfrm>
                  <a:off x="703625" y="4276135"/>
                  <a:ext cx="2165127" cy="1487740"/>
                </a:xfrm>
                <a:custGeom>
                  <a:avLst/>
                  <a:gdLst>
                    <a:gd name="connsiteX0" fmla="*/ 0 w 1498898"/>
                    <a:gd name="connsiteY0" fmla="*/ 149890 h 2066169"/>
                    <a:gd name="connsiteX1" fmla="*/ 149890 w 1498898"/>
                    <a:gd name="connsiteY1" fmla="*/ 0 h 2066169"/>
                    <a:gd name="connsiteX2" fmla="*/ 1349008 w 1498898"/>
                    <a:gd name="connsiteY2" fmla="*/ 0 h 2066169"/>
                    <a:gd name="connsiteX3" fmla="*/ 1498898 w 1498898"/>
                    <a:gd name="connsiteY3" fmla="*/ 149890 h 2066169"/>
                    <a:gd name="connsiteX4" fmla="*/ 1498898 w 1498898"/>
                    <a:gd name="connsiteY4" fmla="*/ 1916279 h 2066169"/>
                    <a:gd name="connsiteX5" fmla="*/ 1349008 w 1498898"/>
                    <a:gd name="connsiteY5" fmla="*/ 2066169 h 2066169"/>
                    <a:gd name="connsiteX6" fmla="*/ 149890 w 1498898"/>
                    <a:gd name="connsiteY6" fmla="*/ 2066169 h 2066169"/>
                    <a:gd name="connsiteX7" fmla="*/ 0 w 1498898"/>
                    <a:gd name="connsiteY7" fmla="*/ 1916279 h 2066169"/>
                    <a:gd name="connsiteX8" fmla="*/ 0 w 1498898"/>
                    <a:gd name="connsiteY8" fmla="*/ 149890 h 206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898" h="2066169">
                      <a:moveTo>
                        <a:pt x="0" y="149890"/>
                      </a:moveTo>
                      <a:cubicBezTo>
                        <a:pt x="0" y="67108"/>
                        <a:pt x="67108" y="0"/>
                        <a:pt x="149890" y="0"/>
                      </a:cubicBezTo>
                      <a:lnTo>
                        <a:pt x="1349008" y="0"/>
                      </a:lnTo>
                      <a:cubicBezTo>
                        <a:pt x="1431790" y="0"/>
                        <a:pt x="1498898" y="67108"/>
                        <a:pt x="1498898" y="149890"/>
                      </a:cubicBezTo>
                      <a:lnTo>
                        <a:pt x="1498898" y="1916279"/>
                      </a:lnTo>
                      <a:cubicBezTo>
                        <a:pt x="1498898" y="1999061"/>
                        <a:pt x="1431790" y="2066169"/>
                        <a:pt x="1349008" y="2066169"/>
                      </a:cubicBezTo>
                      <a:lnTo>
                        <a:pt x="149890" y="2066169"/>
                      </a:lnTo>
                      <a:cubicBezTo>
                        <a:pt x="67108" y="2066169"/>
                        <a:pt x="0" y="1999061"/>
                        <a:pt x="0" y="1916279"/>
                      </a:cubicBezTo>
                      <a:lnTo>
                        <a:pt x="0" y="149890"/>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35341" tIns="135341" rIns="135341" bIns="135341" numCol="1" spcCol="1270" anchor="ctr" anchorCtr="0">
                  <a:noAutofit/>
                </a:bodyPr>
                <a:lstStyle/>
                <a:p>
                  <a:pPr marL="0" lvl="0" indent="0" algn="ctr" defTabSz="1066800">
                    <a:lnSpc>
                      <a:spcPct val="90000"/>
                    </a:lnSpc>
                    <a:spcBef>
                      <a:spcPct val="0"/>
                    </a:spcBef>
                    <a:spcAft>
                      <a:spcPct val="35000"/>
                    </a:spcAft>
                    <a:buNone/>
                  </a:pPr>
                  <a:r>
                    <a:rPr lang="en-US" sz="2400" kern="1200" dirty="0"/>
                    <a:t>Getting a feedback from the student</a:t>
                  </a:r>
                </a:p>
              </p:txBody>
            </p:sp>
            <p:sp>
              <p:nvSpPr>
                <p:cNvPr id="17" name="Freeform: Shape 16">
                  <a:extLst>
                    <a:ext uri="{FF2B5EF4-FFF2-40B4-BE49-F238E27FC236}">
                      <a16:creationId xmlns:a16="http://schemas.microsoft.com/office/drawing/2014/main" id="{F30BFF70-8F81-440A-A697-AF6766B9A74C}"/>
                    </a:ext>
                  </a:extLst>
                </p:cNvPr>
                <p:cNvSpPr/>
                <p:nvPr/>
              </p:nvSpPr>
              <p:spPr>
                <a:xfrm>
                  <a:off x="5071940" y="4296732"/>
                  <a:ext cx="2165127" cy="1487740"/>
                </a:xfrm>
                <a:custGeom>
                  <a:avLst/>
                  <a:gdLst>
                    <a:gd name="connsiteX0" fmla="*/ 0 w 1515350"/>
                    <a:gd name="connsiteY0" fmla="*/ 151535 h 1598809"/>
                    <a:gd name="connsiteX1" fmla="*/ 151535 w 1515350"/>
                    <a:gd name="connsiteY1" fmla="*/ 0 h 1598809"/>
                    <a:gd name="connsiteX2" fmla="*/ 1363815 w 1515350"/>
                    <a:gd name="connsiteY2" fmla="*/ 0 h 1598809"/>
                    <a:gd name="connsiteX3" fmla="*/ 1515350 w 1515350"/>
                    <a:gd name="connsiteY3" fmla="*/ 151535 h 1598809"/>
                    <a:gd name="connsiteX4" fmla="*/ 1515350 w 1515350"/>
                    <a:gd name="connsiteY4" fmla="*/ 1447274 h 1598809"/>
                    <a:gd name="connsiteX5" fmla="*/ 1363815 w 1515350"/>
                    <a:gd name="connsiteY5" fmla="*/ 1598809 h 1598809"/>
                    <a:gd name="connsiteX6" fmla="*/ 151535 w 1515350"/>
                    <a:gd name="connsiteY6" fmla="*/ 1598809 h 1598809"/>
                    <a:gd name="connsiteX7" fmla="*/ 0 w 1515350"/>
                    <a:gd name="connsiteY7" fmla="*/ 1447274 h 1598809"/>
                    <a:gd name="connsiteX8" fmla="*/ 0 w 1515350"/>
                    <a:gd name="connsiteY8" fmla="*/ 151535 h 159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350" h="1598809">
                      <a:moveTo>
                        <a:pt x="0" y="151535"/>
                      </a:moveTo>
                      <a:cubicBezTo>
                        <a:pt x="0" y="67845"/>
                        <a:pt x="67845" y="0"/>
                        <a:pt x="151535" y="0"/>
                      </a:cubicBezTo>
                      <a:lnTo>
                        <a:pt x="1363815" y="0"/>
                      </a:lnTo>
                      <a:cubicBezTo>
                        <a:pt x="1447505" y="0"/>
                        <a:pt x="1515350" y="67845"/>
                        <a:pt x="1515350" y="151535"/>
                      </a:cubicBezTo>
                      <a:lnTo>
                        <a:pt x="1515350" y="1447274"/>
                      </a:lnTo>
                      <a:cubicBezTo>
                        <a:pt x="1515350" y="1530964"/>
                        <a:pt x="1447505" y="1598809"/>
                        <a:pt x="1363815" y="1598809"/>
                      </a:cubicBezTo>
                      <a:lnTo>
                        <a:pt x="151535" y="1598809"/>
                      </a:lnTo>
                      <a:cubicBezTo>
                        <a:pt x="67845" y="1598809"/>
                        <a:pt x="0" y="1530964"/>
                        <a:pt x="0" y="1447274"/>
                      </a:cubicBezTo>
                      <a:lnTo>
                        <a:pt x="0" y="151535"/>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35823" tIns="135823" rIns="135823" bIns="135823" numCol="1" spcCol="1270" anchor="ctr" anchorCtr="0">
                  <a:noAutofit/>
                </a:bodyPr>
                <a:lstStyle/>
                <a:p>
                  <a:pPr marL="0" lvl="0" indent="0" algn="ctr" defTabSz="1066800">
                    <a:lnSpc>
                      <a:spcPct val="90000"/>
                    </a:lnSpc>
                    <a:spcBef>
                      <a:spcPct val="0"/>
                    </a:spcBef>
                    <a:spcAft>
                      <a:spcPct val="35000"/>
                    </a:spcAft>
                    <a:buNone/>
                  </a:pPr>
                  <a:r>
                    <a:rPr lang="en-US" sz="2400" kern="1200" dirty="0"/>
                    <a:t>Updating the student weights vector using QP </a:t>
                  </a:r>
                </a:p>
              </p:txBody>
            </p:sp>
            <p:sp>
              <p:nvSpPr>
                <p:cNvPr id="19" name="Freeform: Shape 18">
                  <a:extLst>
                    <a:ext uri="{FF2B5EF4-FFF2-40B4-BE49-F238E27FC236}">
                      <a16:creationId xmlns:a16="http://schemas.microsoft.com/office/drawing/2014/main" id="{7E9EC9FD-577D-4E50-9271-72D97276E5B0}"/>
                    </a:ext>
                  </a:extLst>
                </p:cNvPr>
                <p:cNvSpPr/>
                <p:nvPr/>
              </p:nvSpPr>
              <p:spPr>
                <a:xfrm>
                  <a:off x="9060405" y="4367180"/>
                  <a:ext cx="2293395" cy="1487740"/>
                </a:xfrm>
                <a:custGeom>
                  <a:avLst/>
                  <a:gdLst>
                    <a:gd name="connsiteX0" fmla="*/ 0 w 2069248"/>
                    <a:gd name="connsiteY0" fmla="*/ 206860 h 2068595"/>
                    <a:gd name="connsiteX1" fmla="*/ 206860 w 2069248"/>
                    <a:gd name="connsiteY1" fmla="*/ 0 h 2068595"/>
                    <a:gd name="connsiteX2" fmla="*/ 1862389 w 2069248"/>
                    <a:gd name="connsiteY2" fmla="*/ 0 h 2068595"/>
                    <a:gd name="connsiteX3" fmla="*/ 2069249 w 2069248"/>
                    <a:gd name="connsiteY3" fmla="*/ 206860 h 2068595"/>
                    <a:gd name="connsiteX4" fmla="*/ 2069248 w 2069248"/>
                    <a:gd name="connsiteY4" fmla="*/ 1861736 h 2068595"/>
                    <a:gd name="connsiteX5" fmla="*/ 1862388 w 2069248"/>
                    <a:gd name="connsiteY5" fmla="*/ 2068596 h 2068595"/>
                    <a:gd name="connsiteX6" fmla="*/ 206860 w 2069248"/>
                    <a:gd name="connsiteY6" fmla="*/ 2068595 h 2068595"/>
                    <a:gd name="connsiteX7" fmla="*/ 0 w 2069248"/>
                    <a:gd name="connsiteY7" fmla="*/ 1861735 h 2068595"/>
                    <a:gd name="connsiteX8" fmla="*/ 0 w 2069248"/>
                    <a:gd name="connsiteY8" fmla="*/ 206860 h 206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9248" h="2068595">
                      <a:moveTo>
                        <a:pt x="0" y="206860"/>
                      </a:moveTo>
                      <a:cubicBezTo>
                        <a:pt x="0" y="92614"/>
                        <a:pt x="92614" y="0"/>
                        <a:pt x="206860" y="0"/>
                      </a:cubicBezTo>
                      <a:lnTo>
                        <a:pt x="1862389" y="0"/>
                      </a:lnTo>
                      <a:cubicBezTo>
                        <a:pt x="1976635" y="0"/>
                        <a:pt x="2069249" y="92614"/>
                        <a:pt x="2069249" y="206860"/>
                      </a:cubicBezTo>
                      <a:cubicBezTo>
                        <a:pt x="2069249" y="758485"/>
                        <a:pt x="2069248" y="1310111"/>
                        <a:pt x="2069248" y="1861736"/>
                      </a:cubicBezTo>
                      <a:cubicBezTo>
                        <a:pt x="2069248" y="1975982"/>
                        <a:pt x="1976634" y="2068596"/>
                        <a:pt x="1862388" y="2068596"/>
                      </a:cubicBezTo>
                      <a:lnTo>
                        <a:pt x="206860" y="2068595"/>
                      </a:lnTo>
                      <a:cubicBezTo>
                        <a:pt x="92614" y="2068595"/>
                        <a:pt x="0" y="1975981"/>
                        <a:pt x="0" y="1861735"/>
                      </a:cubicBezTo>
                      <a:lnTo>
                        <a:pt x="0" y="206860"/>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52027" tIns="152027" rIns="152027" bIns="152027" numCol="1" spcCol="1270" anchor="ctr" anchorCtr="0">
                  <a:noAutofit/>
                </a:bodyPr>
                <a:lstStyle/>
                <a:p>
                  <a:pPr marL="0" lvl="0" indent="0" algn="ctr" defTabSz="1066800">
                    <a:lnSpc>
                      <a:spcPct val="90000"/>
                    </a:lnSpc>
                    <a:spcBef>
                      <a:spcPct val="0"/>
                    </a:spcBef>
                    <a:spcAft>
                      <a:spcPct val="35000"/>
                    </a:spcAft>
                    <a:buNone/>
                  </a:pPr>
                  <a:r>
                    <a:rPr lang="en-US" sz="2400" kern="1200" dirty="0"/>
                    <a:t>Updating the tutor answers vector using QP </a:t>
                  </a:r>
                </a:p>
              </p:txBody>
            </p:sp>
          </p:grpSp>
        </p:grpSp>
        <p:grpSp>
          <p:nvGrpSpPr>
            <p:cNvPr id="36" name="Group 35">
              <a:extLst>
                <a:ext uri="{FF2B5EF4-FFF2-40B4-BE49-F238E27FC236}">
                  <a16:creationId xmlns:a16="http://schemas.microsoft.com/office/drawing/2014/main" id="{43E3F74B-5077-4FA0-86A4-3732FD7ADDD6}"/>
                </a:ext>
              </a:extLst>
            </p:cNvPr>
            <p:cNvGrpSpPr/>
            <p:nvPr/>
          </p:nvGrpSpPr>
          <p:grpSpPr>
            <a:xfrm>
              <a:off x="3573012" y="2494001"/>
              <a:ext cx="5026828" cy="2734133"/>
              <a:chOff x="3573012" y="2494001"/>
              <a:chExt cx="5026828" cy="2734133"/>
            </a:xfrm>
          </p:grpSpPr>
          <p:grpSp>
            <p:nvGrpSpPr>
              <p:cNvPr id="37" name="Group 36">
                <a:extLst>
                  <a:ext uri="{FF2B5EF4-FFF2-40B4-BE49-F238E27FC236}">
                    <a16:creationId xmlns:a16="http://schemas.microsoft.com/office/drawing/2014/main" id="{6185C45A-7870-4E2B-8007-B8EAD942258C}"/>
                  </a:ext>
                </a:extLst>
              </p:cNvPr>
              <p:cNvGrpSpPr/>
              <p:nvPr/>
            </p:nvGrpSpPr>
            <p:grpSpPr>
              <a:xfrm>
                <a:off x="3573012" y="2494001"/>
                <a:ext cx="5026828" cy="416259"/>
                <a:chOff x="3573012" y="2494001"/>
                <a:chExt cx="5026828" cy="416259"/>
              </a:xfrm>
            </p:grpSpPr>
            <p:sp>
              <p:nvSpPr>
                <p:cNvPr id="41" name="Freeform: Shape 40">
                  <a:extLst>
                    <a:ext uri="{FF2B5EF4-FFF2-40B4-BE49-F238E27FC236}">
                      <a16:creationId xmlns:a16="http://schemas.microsoft.com/office/drawing/2014/main" id="{68EA784B-1003-4F9B-AE0C-C2609B0A1EF3}"/>
                    </a:ext>
                  </a:extLst>
                </p:cNvPr>
                <p:cNvSpPr/>
                <p:nvPr/>
              </p:nvSpPr>
              <p:spPr>
                <a:xfrm>
                  <a:off x="3573012" y="2494001"/>
                  <a:ext cx="778093" cy="416259"/>
                </a:xfrm>
                <a:custGeom>
                  <a:avLst/>
                  <a:gdLst>
                    <a:gd name="connsiteX0" fmla="*/ 0 w 959967"/>
                    <a:gd name="connsiteY0" fmla="*/ 94166 h 470829"/>
                    <a:gd name="connsiteX1" fmla="*/ 724553 w 959967"/>
                    <a:gd name="connsiteY1" fmla="*/ 94166 h 470829"/>
                    <a:gd name="connsiteX2" fmla="*/ 724553 w 959967"/>
                    <a:gd name="connsiteY2" fmla="*/ 0 h 470829"/>
                    <a:gd name="connsiteX3" fmla="*/ 959967 w 959967"/>
                    <a:gd name="connsiteY3" fmla="*/ 235415 h 470829"/>
                    <a:gd name="connsiteX4" fmla="*/ 724553 w 959967"/>
                    <a:gd name="connsiteY4" fmla="*/ 470829 h 470829"/>
                    <a:gd name="connsiteX5" fmla="*/ 724553 w 959967"/>
                    <a:gd name="connsiteY5" fmla="*/ 376663 h 470829"/>
                    <a:gd name="connsiteX6" fmla="*/ 0 w 959967"/>
                    <a:gd name="connsiteY6" fmla="*/ 376663 h 470829"/>
                    <a:gd name="connsiteX7" fmla="*/ 0 w 959967"/>
                    <a:gd name="connsiteY7" fmla="*/ 94166 h 47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67" h="470829">
                      <a:moveTo>
                        <a:pt x="0" y="94166"/>
                      </a:moveTo>
                      <a:lnTo>
                        <a:pt x="724553" y="94166"/>
                      </a:lnTo>
                      <a:lnTo>
                        <a:pt x="724553" y="0"/>
                      </a:lnTo>
                      <a:lnTo>
                        <a:pt x="959967" y="235415"/>
                      </a:lnTo>
                      <a:lnTo>
                        <a:pt x="724553" y="470829"/>
                      </a:lnTo>
                      <a:lnTo>
                        <a:pt x="724553" y="376663"/>
                      </a:lnTo>
                      <a:lnTo>
                        <a:pt x="0" y="376663"/>
                      </a:lnTo>
                      <a:lnTo>
                        <a:pt x="0" y="94166"/>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4166" rIns="141249" bIns="9416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42" name="Freeform: Shape 41">
                  <a:extLst>
                    <a:ext uri="{FF2B5EF4-FFF2-40B4-BE49-F238E27FC236}">
                      <a16:creationId xmlns:a16="http://schemas.microsoft.com/office/drawing/2014/main" id="{1B779D2A-9731-4C42-B264-8CA03919507F}"/>
                    </a:ext>
                  </a:extLst>
                </p:cNvPr>
                <p:cNvSpPr/>
                <p:nvPr/>
              </p:nvSpPr>
              <p:spPr>
                <a:xfrm>
                  <a:off x="7821747" y="2494001"/>
                  <a:ext cx="778093" cy="416259"/>
                </a:xfrm>
                <a:custGeom>
                  <a:avLst/>
                  <a:gdLst>
                    <a:gd name="connsiteX0" fmla="*/ 0 w 959967"/>
                    <a:gd name="connsiteY0" fmla="*/ 94166 h 470829"/>
                    <a:gd name="connsiteX1" fmla="*/ 724553 w 959967"/>
                    <a:gd name="connsiteY1" fmla="*/ 94166 h 470829"/>
                    <a:gd name="connsiteX2" fmla="*/ 724553 w 959967"/>
                    <a:gd name="connsiteY2" fmla="*/ 0 h 470829"/>
                    <a:gd name="connsiteX3" fmla="*/ 959967 w 959967"/>
                    <a:gd name="connsiteY3" fmla="*/ 235415 h 470829"/>
                    <a:gd name="connsiteX4" fmla="*/ 724553 w 959967"/>
                    <a:gd name="connsiteY4" fmla="*/ 470829 h 470829"/>
                    <a:gd name="connsiteX5" fmla="*/ 724553 w 959967"/>
                    <a:gd name="connsiteY5" fmla="*/ 376663 h 470829"/>
                    <a:gd name="connsiteX6" fmla="*/ 0 w 959967"/>
                    <a:gd name="connsiteY6" fmla="*/ 376663 h 470829"/>
                    <a:gd name="connsiteX7" fmla="*/ 0 w 959967"/>
                    <a:gd name="connsiteY7" fmla="*/ 94166 h 47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67" h="470829">
                      <a:moveTo>
                        <a:pt x="0" y="94166"/>
                      </a:moveTo>
                      <a:lnTo>
                        <a:pt x="724553" y="94166"/>
                      </a:lnTo>
                      <a:lnTo>
                        <a:pt x="724553" y="0"/>
                      </a:lnTo>
                      <a:lnTo>
                        <a:pt x="959967" y="235415"/>
                      </a:lnTo>
                      <a:lnTo>
                        <a:pt x="724553" y="470829"/>
                      </a:lnTo>
                      <a:lnTo>
                        <a:pt x="724553" y="376663"/>
                      </a:lnTo>
                      <a:lnTo>
                        <a:pt x="0" y="376663"/>
                      </a:lnTo>
                      <a:lnTo>
                        <a:pt x="0" y="94166"/>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4166" rIns="141249" bIns="9416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grpSp>
            <p:nvGrpSpPr>
              <p:cNvPr id="38" name="Group 37">
                <a:extLst>
                  <a:ext uri="{FF2B5EF4-FFF2-40B4-BE49-F238E27FC236}">
                    <a16:creationId xmlns:a16="http://schemas.microsoft.com/office/drawing/2014/main" id="{4849A097-9A38-4542-AEF0-318C3516D566}"/>
                  </a:ext>
                </a:extLst>
              </p:cNvPr>
              <p:cNvGrpSpPr/>
              <p:nvPr/>
            </p:nvGrpSpPr>
            <p:grpSpPr>
              <a:xfrm>
                <a:off x="3573012" y="4811875"/>
                <a:ext cx="5026828" cy="416259"/>
                <a:chOff x="3573012" y="2494001"/>
                <a:chExt cx="5026828" cy="416259"/>
              </a:xfrm>
            </p:grpSpPr>
            <p:sp>
              <p:nvSpPr>
                <p:cNvPr id="39" name="Freeform: Shape 38">
                  <a:extLst>
                    <a:ext uri="{FF2B5EF4-FFF2-40B4-BE49-F238E27FC236}">
                      <a16:creationId xmlns:a16="http://schemas.microsoft.com/office/drawing/2014/main" id="{55C19A07-FA5A-4FF5-A5E5-6FA2B1AB5BED}"/>
                    </a:ext>
                  </a:extLst>
                </p:cNvPr>
                <p:cNvSpPr/>
                <p:nvPr/>
              </p:nvSpPr>
              <p:spPr>
                <a:xfrm>
                  <a:off x="3573012" y="2494001"/>
                  <a:ext cx="778093" cy="416259"/>
                </a:xfrm>
                <a:custGeom>
                  <a:avLst/>
                  <a:gdLst>
                    <a:gd name="connsiteX0" fmla="*/ 0 w 959967"/>
                    <a:gd name="connsiteY0" fmla="*/ 94166 h 470829"/>
                    <a:gd name="connsiteX1" fmla="*/ 724553 w 959967"/>
                    <a:gd name="connsiteY1" fmla="*/ 94166 h 470829"/>
                    <a:gd name="connsiteX2" fmla="*/ 724553 w 959967"/>
                    <a:gd name="connsiteY2" fmla="*/ 0 h 470829"/>
                    <a:gd name="connsiteX3" fmla="*/ 959967 w 959967"/>
                    <a:gd name="connsiteY3" fmla="*/ 235415 h 470829"/>
                    <a:gd name="connsiteX4" fmla="*/ 724553 w 959967"/>
                    <a:gd name="connsiteY4" fmla="*/ 470829 h 470829"/>
                    <a:gd name="connsiteX5" fmla="*/ 724553 w 959967"/>
                    <a:gd name="connsiteY5" fmla="*/ 376663 h 470829"/>
                    <a:gd name="connsiteX6" fmla="*/ 0 w 959967"/>
                    <a:gd name="connsiteY6" fmla="*/ 376663 h 470829"/>
                    <a:gd name="connsiteX7" fmla="*/ 0 w 959967"/>
                    <a:gd name="connsiteY7" fmla="*/ 94166 h 47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67" h="470829">
                      <a:moveTo>
                        <a:pt x="0" y="94166"/>
                      </a:moveTo>
                      <a:lnTo>
                        <a:pt x="724553" y="94166"/>
                      </a:lnTo>
                      <a:lnTo>
                        <a:pt x="724553" y="0"/>
                      </a:lnTo>
                      <a:lnTo>
                        <a:pt x="959967" y="235415"/>
                      </a:lnTo>
                      <a:lnTo>
                        <a:pt x="724553" y="470829"/>
                      </a:lnTo>
                      <a:lnTo>
                        <a:pt x="724553" y="376663"/>
                      </a:lnTo>
                      <a:lnTo>
                        <a:pt x="0" y="376663"/>
                      </a:lnTo>
                      <a:lnTo>
                        <a:pt x="0" y="94166"/>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4166" rIns="141249" bIns="9416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40" name="Freeform: Shape 39">
                  <a:extLst>
                    <a:ext uri="{FF2B5EF4-FFF2-40B4-BE49-F238E27FC236}">
                      <a16:creationId xmlns:a16="http://schemas.microsoft.com/office/drawing/2014/main" id="{3934391F-ECB6-4370-A6F7-82B65E9F3234}"/>
                    </a:ext>
                  </a:extLst>
                </p:cNvPr>
                <p:cNvSpPr/>
                <p:nvPr/>
              </p:nvSpPr>
              <p:spPr>
                <a:xfrm>
                  <a:off x="7821747" y="2494001"/>
                  <a:ext cx="778093" cy="416259"/>
                </a:xfrm>
                <a:custGeom>
                  <a:avLst/>
                  <a:gdLst>
                    <a:gd name="connsiteX0" fmla="*/ 0 w 959967"/>
                    <a:gd name="connsiteY0" fmla="*/ 94166 h 470829"/>
                    <a:gd name="connsiteX1" fmla="*/ 724553 w 959967"/>
                    <a:gd name="connsiteY1" fmla="*/ 94166 h 470829"/>
                    <a:gd name="connsiteX2" fmla="*/ 724553 w 959967"/>
                    <a:gd name="connsiteY2" fmla="*/ 0 h 470829"/>
                    <a:gd name="connsiteX3" fmla="*/ 959967 w 959967"/>
                    <a:gd name="connsiteY3" fmla="*/ 235415 h 470829"/>
                    <a:gd name="connsiteX4" fmla="*/ 724553 w 959967"/>
                    <a:gd name="connsiteY4" fmla="*/ 470829 h 470829"/>
                    <a:gd name="connsiteX5" fmla="*/ 724553 w 959967"/>
                    <a:gd name="connsiteY5" fmla="*/ 376663 h 470829"/>
                    <a:gd name="connsiteX6" fmla="*/ 0 w 959967"/>
                    <a:gd name="connsiteY6" fmla="*/ 376663 h 470829"/>
                    <a:gd name="connsiteX7" fmla="*/ 0 w 959967"/>
                    <a:gd name="connsiteY7" fmla="*/ 94166 h 47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9967" h="470829">
                      <a:moveTo>
                        <a:pt x="0" y="94166"/>
                      </a:moveTo>
                      <a:lnTo>
                        <a:pt x="724553" y="94166"/>
                      </a:lnTo>
                      <a:lnTo>
                        <a:pt x="724553" y="0"/>
                      </a:lnTo>
                      <a:lnTo>
                        <a:pt x="959967" y="235415"/>
                      </a:lnTo>
                      <a:lnTo>
                        <a:pt x="724553" y="470829"/>
                      </a:lnTo>
                      <a:lnTo>
                        <a:pt x="724553" y="376663"/>
                      </a:lnTo>
                      <a:lnTo>
                        <a:pt x="0" y="376663"/>
                      </a:lnTo>
                      <a:lnTo>
                        <a:pt x="0" y="94166"/>
                      </a:lnTo>
                      <a:close/>
                    </a:path>
                  </a:pathLst>
                </a:custGeom>
              </p:spPr>
              <p:style>
                <a:lnRef idx="1">
                  <a:schemeClr val="accent6"/>
                </a:lnRef>
                <a:fillRef idx="3">
                  <a:schemeClr val="accent6"/>
                </a:fillRef>
                <a:effectRef idx="2">
                  <a:schemeClr val="accent6"/>
                </a:effectRef>
                <a:fontRef idx="minor">
                  <a:schemeClr val="lt1"/>
                </a:fontRef>
              </p:style>
              <p:txBody>
                <a:bodyPr spcFirstLastPara="0" vert="horz" wrap="square" lIns="-1" tIns="94166" rIns="141249" bIns="94165" numCol="1" spcCol="1270" anchor="ctr" anchorCtr="0">
                  <a:noAutofit/>
                </a:bodyPr>
                <a:lstStyle/>
                <a:p>
                  <a:pPr marL="0" lvl="0" indent="0" algn="ctr" defTabSz="622300">
                    <a:lnSpc>
                      <a:spcPct val="90000"/>
                    </a:lnSpc>
                    <a:spcBef>
                      <a:spcPct val="0"/>
                    </a:spcBef>
                    <a:spcAft>
                      <a:spcPct val="35000"/>
                    </a:spcAft>
                    <a:buNone/>
                  </a:pPr>
                  <a:endParaRPr lang="en-US" sz="1400" kern="1200"/>
                </a:p>
              </p:txBody>
            </p:sp>
          </p:grpSp>
        </p:grpSp>
      </p:grpSp>
      <p:sp>
        <p:nvSpPr>
          <p:cNvPr id="23" name="Date Placeholder 4">
            <a:extLst>
              <a:ext uri="{FF2B5EF4-FFF2-40B4-BE49-F238E27FC236}">
                <a16:creationId xmlns:a16="http://schemas.microsoft.com/office/drawing/2014/main" id="{AF3180B0-E52F-43D0-A0D6-7BBDFB4E7BC3}"/>
              </a:ext>
            </a:extLst>
          </p:cNvPr>
          <p:cNvSpPr txBox="1">
            <a:spLocks/>
          </p:cNvSpPr>
          <p:nvPr/>
        </p:nvSpPr>
        <p:spPr>
          <a:xfrm>
            <a:off x="7896012" y="64801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800" b="0" i="0" kern="1200">
                <a:solidFill>
                  <a:schemeClr val="tx1"/>
                </a:solidFill>
                <a:effectLst/>
                <a:latin typeface="Abadi" panose="020B0604020104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Our approach</a:t>
            </a:r>
          </a:p>
        </p:txBody>
      </p:sp>
      <p:sp>
        <p:nvSpPr>
          <p:cNvPr id="26" name="Title 1">
            <a:extLst>
              <a:ext uri="{FF2B5EF4-FFF2-40B4-BE49-F238E27FC236}">
                <a16:creationId xmlns:a16="http://schemas.microsoft.com/office/drawing/2014/main" id="{E951D6A6-0A40-4BF9-BD84-645DFFDC7E51}"/>
              </a:ext>
            </a:extLst>
          </p:cNvPr>
          <p:cNvSpPr>
            <a:spLocks noGrp="1"/>
          </p:cNvSpPr>
          <p:nvPr>
            <p:ph type="title"/>
          </p:nvPr>
        </p:nvSpPr>
        <p:spPr>
          <a:xfrm>
            <a:off x="685801" y="609600"/>
            <a:ext cx="3983306" cy="1260000"/>
          </a:xfrm>
        </p:spPr>
        <p:txBody>
          <a:bodyPr/>
          <a:lstStyle/>
          <a:p>
            <a:r>
              <a:rPr lang="en-US" sz="3200" dirty="0"/>
              <a:t>Our approach</a:t>
            </a:r>
            <a:endParaRPr lang="en-US" dirty="0"/>
          </a:p>
        </p:txBody>
      </p:sp>
      <p:pic>
        <p:nvPicPr>
          <p:cNvPr id="27" name="Picture 6" descr="Download Gears PNG Transparent - Free Transparent PNG Images ...">
            <a:extLst>
              <a:ext uri="{FF2B5EF4-FFF2-40B4-BE49-F238E27FC236}">
                <a16:creationId xmlns:a16="http://schemas.microsoft.com/office/drawing/2014/main" id="{53639C92-0175-43E3-A6F6-2EDE9B706E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669107" y="825193"/>
            <a:ext cx="1076946" cy="82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6182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C94942-C689-461B-8649-1FD863C6BA2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96277B9-27DA-47CA-9593-62E4BB44AB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C25A74-1E0C-4362-AFA3-6197BD285F3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1655</Words>
  <Application>Microsoft Office PowerPoint</Application>
  <PresentationFormat>Widescreen</PresentationFormat>
  <Paragraphs>264</Paragraphs>
  <Slides>32</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Abadi</vt:lpstr>
      <vt:lpstr>Arial</vt:lpstr>
      <vt:lpstr>Calibri</vt:lpstr>
      <vt:lpstr>Cambria Math</vt:lpstr>
      <vt:lpstr>Corbel</vt:lpstr>
      <vt:lpstr>Corbel (Body)</vt:lpstr>
      <vt:lpstr>Corbel (Headings)</vt:lpstr>
      <vt:lpstr>Celestial</vt:lpstr>
      <vt:lpstr>Developing system for private tutor matching</vt:lpstr>
      <vt:lpstr>Introduction</vt:lpstr>
      <vt:lpstr>What's Happening today</vt:lpstr>
      <vt:lpstr>Motivation</vt:lpstr>
      <vt:lpstr>Quadratic Programming</vt:lpstr>
      <vt:lpstr>Lagrange Multipliers</vt:lpstr>
      <vt:lpstr>Quadratic Programming</vt:lpstr>
      <vt:lpstr>Our approach</vt:lpstr>
      <vt:lpstr>Our approach</vt:lpstr>
      <vt:lpstr>QP example</vt:lpstr>
      <vt:lpstr>QP example</vt:lpstr>
      <vt:lpstr>Defining a new question vector</vt:lpstr>
      <vt:lpstr>answer the questionnaire </vt:lpstr>
      <vt:lpstr>Calculate the  matching grade</vt:lpstr>
      <vt:lpstr>Find the most suitable tutors pseudocode</vt:lpstr>
      <vt:lpstr>Getting a feedback</vt:lpstr>
      <vt:lpstr>Updating the weight vector using QP </vt:lpstr>
      <vt:lpstr>Updating the weight vector using QP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2020-06-22T12:39:21Z</dcterms:created>
  <dcterms:modified xsi:type="dcterms:W3CDTF">2022-01-13T03:34:56Z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